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80" r:id="rId2"/>
    <p:sldId id="2581" r:id="rId3"/>
    <p:sldId id="2585" r:id="rId4"/>
    <p:sldId id="2582" r:id="rId5"/>
    <p:sldId id="2583" r:id="rId6"/>
    <p:sldId id="2584" r:id="rId7"/>
    <p:sldId id="2561" r:id="rId8"/>
    <p:sldId id="2562" r:id="rId9"/>
    <p:sldId id="2563" r:id="rId10"/>
    <p:sldId id="2587" r:id="rId11"/>
    <p:sldId id="2565" r:id="rId12"/>
    <p:sldId id="2568" r:id="rId13"/>
    <p:sldId id="2569" r:id="rId14"/>
    <p:sldId id="2586" r:id="rId15"/>
    <p:sldId id="2570" r:id="rId16"/>
    <p:sldId id="2571" r:id="rId17"/>
    <p:sldId id="2572" r:id="rId18"/>
    <p:sldId id="2588" r:id="rId19"/>
    <p:sldId id="2589" r:id="rId20"/>
    <p:sldId id="2573" r:id="rId21"/>
    <p:sldId id="2590" r:id="rId22"/>
    <p:sldId id="2575" r:id="rId23"/>
    <p:sldId id="2591" r:id="rId24"/>
    <p:sldId id="2576" r:id="rId25"/>
    <p:sldId id="25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89C26AFC-8CE3-45FC-9512-84F4CE95888D}">
          <p14:sldIdLst>
            <p14:sldId id="2580"/>
          </p14:sldIdLst>
        </p14:section>
        <p14:section name="Ko Wai Au?" id="{7C0BBDC7-5697-4D43-889A-52D64E4BCBA8}">
          <p14:sldIdLst>
            <p14:sldId id="2581"/>
            <p14:sldId id="2585"/>
          </p14:sldIdLst>
        </p14:section>
        <p14:section name="Motivation" id="{52B177B8-BEB3-4457-B068-0A6709D74F70}">
          <p14:sldIdLst>
            <p14:sldId id="2582"/>
            <p14:sldId id="2583"/>
            <p14:sldId id="2584"/>
          </p14:sldIdLst>
        </p14:section>
        <p14:section name="Lesson Plan: Safe Access – Mastering Passwords and Phishing Awareness" id="{56792BAD-BF9A-4CA7-B963-0FEA998E98DA}">
          <p14:sldIdLst>
            <p14:sldId id="2561"/>
            <p14:sldId id="2562"/>
          </p14:sldIdLst>
        </p14:section>
        <p14:section name="Introduction and Icebreaker: Understanding Password Habits" id="{0EFD7925-A183-4B5C-854D-358FFB57FB46}">
          <p14:sldIdLst>
            <p14:sldId id="2563"/>
            <p14:sldId id="2587"/>
            <p14:sldId id="2565"/>
          </p14:sldIdLst>
        </p14:section>
        <p14:section name="Creating and Managing Secure Passwords" id="{7D685786-2866-4058-BB3B-3DC8DB08E227}">
          <p14:sldIdLst>
            <p14:sldId id="2568"/>
            <p14:sldId id="2569"/>
            <p14:sldId id="2586"/>
            <p14:sldId id="2570"/>
          </p14:sldIdLst>
        </p14:section>
        <p14:section name="Identifying Phishing Attempts and Safe Practices" id="{923A093D-2336-46B0-A999-0040C7CA65CD}">
          <p14:sldIdLst>
            <p14:sldId id="2571"/>
            <p14:sldId id="2572"/>
            <p14:sldId id="2588"/>
            <p14:sldId id="2589"/>
            <p14:sldId id="2573"/>
            <p14:sldId id="2590"/>
          </p14:sldIdLst>
        </p14:section>
        <p14:section name="Discussion, Reflection, and Take-Home Application" id="{6240C8CB-99D3-45DE-9A4C-CBE173B1913F}">
          <p14:sldIdLst>
            <p14:sldId id="2575"/>
            <p14:sldId id="2591"/>
            <p14:sldId id="2576"/>
            <p14:sldId id="2578"/>
          </p14:sldIdLst>
        </p14:section>
        <p14:section name="Conclusion: Empowering Safe Digital Access" id="{1934837E-B106-40EA-ACEE-87CBE16413CE}">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2F254-8324-4B77-8623-08B6E1581866}" v="1" dt="2025-07-22T12:32:47.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4" autoAdjust="0"/>
    <p:restoredTop sz="94660"/>
  </p:normalViewPr>
  <p:slideViewPr>
    <p:cSldViewPr snapToGrid="0">
      <p:cViewPr>
        <p:scale>
          <a:sx n="67" d="100"/>
          <a:sy n="67" d="100"/>
        </p:scale>
        <p:origin x="400" y="60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Fermanis" userId="031a20316c3f5b33" providerId="LiveId" clId="{8362F254-8324-4B77-8623-08B6E1581866}"/>
    <pc:docChg chg="custSel modSld">
      <pc:chgData name="William Fermanis" userId="031a20316c3f5b33" providerId="LiveId" clId="{8362F254-8324-4B77-8623-08B6E1581866}" dt="2025-07-22T12:34:02.665" v="451" actId="20577"/>
      <pc:docMkLst>
        <pc:docMk/>
      </pc:docMkLst>
      <pc:sldChg chg="modSp mod">
        <pc:chgData name="William Fermanis" userId="031a20316c3f5b33" providerId="LiveId" clId="{8362F254-8324-4B77-8623-08B6E1581866}" dt="2025-07-22T12:34:02.665" v="451" actId="20577"/>
        <pc:sldMkLst>
          <pc:docMk/>
          <pc:sldMk cId="66653441" sldId="2578"/>
        </pc:sldMkLst>
        <pc:spChg chg="mod">
          <ac:chgData name="William Fermanis" userId="031a20316c3f5b33" providerId="LiveId" clId="{8362F254-8324-4B77-8623-08B6E1581866}" dt="2025-07-22T12:34:02.665" v="451" actId="20577"/>
          <ac:spMkLst>
            <pc:docMk/>
            <pc:sldMk cId="66653441" sldId="2578"/>
            <ac:spMk id="6" creationId="{33A6665D-4F85-B2BF-522D-D9A6F45DC903}"/>
          </ac:spMkLst>
        </pc:spChg>
        <pc:spChg chg="mod">
          <ac:chgData name="William Fermanis" userId="031a20316c3f5b33" providerId="LiveId" clId="{8362F254-8324-4B77-8623-08B6E1581866}" dt="2025-07-22T12:32:58.971" v="209" actId="20577"/>
          <ac:spMkLst>
            <pc:docMk/>
            <pc:sldMk cId="66653441" sldId="2578"/>
            <ac:spMk id="13" creationId="{B46BA753-70DB-A7BA-1B12-723F2390FD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86D6E5-5324-42F7-A5FF-7F96FD1D5A3A}" type="datetimeFigureOut">
              <a:rPr lang="en-NZ" smtClean="0"/>
              <a:t>17/07/2025</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DE29DD-C7E8-4632-92BF-1C9F9C071C72}" type="slidenum">
              <a:rPr lang="en-NZ" smtClean="0"/>
              <a:t>‹#›</a:t>
            </a:fld>
            <a:endParaRPr lang="en-NZ"/>
          </a:p>
        </p:txBody>
      </p:sp>
    </p:spTree>
    <p:extLst>
      <p:ext uri="{BB962C8B-B14F-4D97-AF65-F5344CB8AC3E}">
        <p14:creationId xmlns:p14="http://schemas.microsoft.com/office/powerpoint/2010/main" val="3509540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Examples:</a:t>
            </a:r>
            <a:br>
              <a:rPr lang="en-NZ" dirty="0"/>
            </a:br>
            <a:r>
              <a:rPr lang="en-NZ" dirty="0"/>
              <a:t>Not adding friends you don’t know</a:t>
            </a:r>
            <a:br>
              <a:rPr lang="en-NZ" dirty="0"/>
            </a:br>
            <a:r>
              <a:rPr lang="en-NZ" dirty="0"/>
              <a:t>Not accepting messages from people you don’t know</a:t>
            </a:r>
          </a:p>
          <a:p>
            <a:r>
              <a:rPr lang="en-NZ" dirty="0"/>
              <a:t>Not clicking onto certain ads (</a:t>
            </a:r>
            <a:r>
              <a:rPr lang="en-NZ" dirty="0" err="1"/>
              <a:t>Temu</a:t>
            </a:r>
            <a:r>
              <a:rPr lang="en-NZ" dirty="0"/>
              <a:t> type – “You have won a prize”)</a:t>
            </a:r>
          </a:p>
        </p:txBody>
      </p:sp>
      <p:sp>
        <p:nvSpPr>
          <p:cNvPr id="4" name="Slide Number Placeholder 3"/>
          <p:cNvSpPr>
            <a:spLocks noGrp="1"/>
          </p:cNvSpPr>
          <p:nvPr>
            <p:ph type="sldNum" sz="quarter" idx="5"/>
          </p:nvPr>
        </p:nvSpPr>
        <p:spPr/>
        <p:txBody>
          <a:bodyPr/>
          <a:lstStyle/>
          <a:p>
            <a:fld id="{2BDE29DD-C7E8-4632-92BF-1C9F9C071C72}" type="slidenum">
              <a:rPr lang="en-NZ" smtClean="0"/>
              <a:t>4</a:t>
            </a:fld>
            <a:endParaRPr lang="en-NZ"/>
          </a:p>
        </p:txBody>
      </p:sp>
    </p:spTree>
    <p:extLst>
      <p:ext uri="{BB962C8B-B14F-4D97-AF65-F5344CB8AC3E}">
        <p14:creationId xmlns:p14="http://schemas.microsoft.com/office/powerpoint/2010/main" val="143181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
---
Participants will practice creating strong passphrases by combining unrelated words with numbers and symbols, making passwords easier to remember yet secure.
Image source: Microsoft 365 content library
</a:t>
            </a:r>
          </a:p>
        </p:txBody>
      </p:sp>
      <p:sp>
        <p:nvSpPr>
          <p:cNvPr id="4" name="Slide Number Placeholder 3"/>
          <p:cNvSpPr>
            <a:spLocks noGrp="1"/>
          </p:cNvSpPr>
          <p:nvPr>
            <p:ph type="sldNum" sz="quarter" idx="5"/>
          </p:nvPr>
        </p:nvSpPr>
        <p:spPr/>
        <p:txBody>
          <a:bodyPr/>
          <a:lstStyle/>
          <a:p>
            <a:fld id="{16DC1EB0-28DA-424B-9298-162FC3AB0A20}" type="slidenum">
              <a:rPr lang="en-NZ" smtClean="0"/>
              <a:t>15</a:t>
            </a:fld>
            <a:endParaRPr lang="en-NZ"/>
          </a:p>
        </p:txBody>
      </p:sp>
    </p:spTree>
    <p:extLst>
      <p:ext uri="{BB962C8B-B14F-4D97-AF65-F5344CB8AC3E}">
        <p14:creationId xmlns:p14="http://schemas.microsoft.com/office/powerpoint/2010/main" val="1800098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This section helps participants recognise phishing messages and suspicious links, equipping them with skills to avoid falling victim to scams.</a:t>
            </a:r>
          </a:p>
        </p:txBody>
      </p:sp>
      <p:sp>
        <p:nvSpPr>
          <p:cNvPr id="4" name="Slide Number Placeholder 3"/>
          <p:cNvSpPr>
            <a:spLocks noGrp="1"/>
          </p:cNvSpPr>
          <p:nvPr>
            <p:ph type="sldNum" sz="quarter" idx="5"/>
          </p:nvPr>
        </p:nvSpPr>
        <p:spPr/>
        <p:txBody>
          <a:bodyPr/>
          <a:lstStyle/>
          <a:p>
            <a:fld id="{16DC1EB0-28DA-424B-9298-162FC3AB0A20}" type="slidenum">
              <a:rPr lang="en-NZ" smtClean="0"/>
              <a:t>16</a:t>
            </a:fld>
            <a:endParaRPr lang="en-NZ"/>
          </a:p>
        </p:txBody>
      </p:sp>
    </p:spTree>
    <p:extLst>
      <p:ext uri="{BB962C8B-B14F-4D97-AF65-F5344CB8AC3E}">
        <p14:creationId xmlns:p14="http://schemas.microsoft.com/office/powerpoint/2010/main" val="1981269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
---
We outline common signs of phishing such as urgent requests, misspellings, suspicious sender addresses, and misleading URLs.
Image source: Microsoft 365 content library
</a:t>
            </a:r>
          </a:p>
        </p:txBody>
      </p:sp>
      <p:sp>
        <p:nvSpPr>
          <p:cNvPr id="4" name="Slide Number Placeholder 3"/>
          <p:cNvSpPr>
            <a:spLocks noGrp="1"/>
          </p:cNvSpPr>
          <p:nvPr>
            <p:ph type="sldNum" sz="quarter" idx="5"/>
          </p:nvPr>
        </p:nvSpPr>
        <p:spPr/>
        <p:txBody>
          <a:bodyPr/>
          <a:lstStyle/>
          <a:p>
            <a:fld id="{16DC1EB0-28DA-424B-9298-162FC3AB0A20}" type="slidenum">
              <a:rPr lang="en-NZ" smtClean="0"/>
              <a:t>17</a:t>
            </a:fld>
            <a:endParaRPr lang="en-NZ"/>
          </a:p>
        </p:txBody>
      </p:sp>
    </p:spTree>
    <p:extLst>
      <p:ext uri="{BB962C8B-B14F-4D97-AF65-F5344CB8AC3E}">
        <p14:creationId xmlns:p14="http://schemas.microsoft.com/office/powerpoint/2010/main" val="276805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
---
Participants examine real-life examples contrasting authentic communications with phishing attempts to identify key differences.
Image source: Microsoft 365 content library
</a:t>
            </a:r>
          </a:p>
        </p:txBody>
      </p:sp>
      <p:sp>
        <p:nvSpPr>
          <p:cNvPr id="4" name="Slide Number Placeholder 3"/>
          <p:cNvSpPr>
            <a:spLocks noGrp="1"/>
          </p:cNvSpPr>
          <p:nvPr>
            <p:ph type="sldNum" sz="quarter" idx="5"/>
          </p:nvPr>
        </p:nvSpPr>
        <p:spPr/>
        <p:txBody>
          <a:bodyPr/>
          <a:lstStyle/>
          <a:p>
            <a:fld id="{16DC1EB0-28DA-424B-9298-162FC3AB0A20}" type="slidenum">
              <a:rPr lang="en-NZ" smtClean="0"/>
              <a:t>20</a:t>
            </a:fld>
            <a:endParaRPr lang="en-NZ"/>
          </a:p>
        </p:txBody>
      </p:sp>
    </p:spTree>
    <p:extLst>
      <p:ext uri="{BB962C8B-B14F-4D97-AF65-F5344CB8AC3E}">
        <p14:creationId xmlns:p14="http://schemas.microsoft.com/office/powerpoint/2010/main" val="3961561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95C4D-D676-4386-23A3-BCB11F146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3C0B79-2625-EC22-A188-7D2DEC6F3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6BB5A4-E2B8-4537-8EB8-4F401B6656B7}"/>
              </a:ext>
            </a:extLst>
          </p:cNvPr>
          <p:cNvSpPr>
            <a:spLocks noGrp="1"/>
          </p:cNvSpPr>
          <p:nvPr>
            <p:ph type="body" idx="1"/>
          </p:nvPr>
        </p:nvSpPr>
        <p:spPr/>
        <p:txBody>
          <a:bodyPr/>
          <a:lstStyle/>
          <a:p>
            <a:r>
              <a:rPr lang="en-NZ"/>
              <a:t>
---
Participants will practice creating strong passphrases by combining unrelated words with numbers and symbols, making passwords easier to remember yet secure.
Image source: Microsoft 365 content library
</a:t>
            </a:r>
          </a:p>
        </p:txBody>
      </p:sp>
      <p:sp>
        <p:nvSpPr>
          <p:cNvPr id="4" name="Slide Number Placeholder 3">
            <a:extLst>
              <a:ext uri="{FF2B5EF4-FFF2-40B4-BE49-F238E27FC236}">
                <a16:creationId xmlns:a16="http://schemas.microsoft.com/office/drawing/2014/main" id="{277402A5-1843-944B-0FBD-0CB3D1FC7A76}"/>
              </a:ext>
            </a:extLst>
          </p:cNvPr>
          <p:cNvSpPr>
            <a:spLocks noGrp="1"/>
          </p:cNvSpPr>
          <p:nvPr>
            <p:ph type="sldNum" sz="quarter" idx="5"/>
          </p:nvPr>
        </p:nvSpPr>
        <p:spPr/>
        <p:txBody>
          <a:bodyPr/>
          <a:lstStyle/>
          <a:p>
            <a:fld id="{16DC1EB0-28DA-424B-9298-162FC3AB0A20}" type="slidenum">
              <a:rPr lang="en-NZ" smtClean="0"/>
              <a:t>21</a:t>
            </a:fld>
            <a:endParaRPr lang="en-NZ"/>
          </a:p>
        </p:txBody>
      </p:sp>
    </p:spTree>
    <p:extLst>
      <p:ext uri="{BB962C8B-B14F-4D97-AF65-F5344CB8AC3E}">
        <p14:creationId xmlns:p14="http://schemas.microsoft.com/office/powerpoint/2010/main" val="1454437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We conclude by reflecting on why phishing is effective, sharing personal takeaways, and setting actionable tasks to reinforce safe practices beyond the classroom.</a:t>
            </a:r>
          </a:p>
        </p:txBody>
      </p:sp>
      <p:sp>
        <p:nvSpPr>
          <p:cNvPr id="4" name="Slide Number Placeholder 3"/>
          <p:cNvSpPr>
            <a:spLocks noGrp="1"/>
          </p:cNvSpPr>
          <p:nvPr>
            <p:ph type="sldNum" sz="quarter" idx="5"/>
          </p:nvPr>
        </p:nvSpPr>
        <p:spPr/>
        <p:txBody>
          <a:bodyPr/>
          <a:lstStyle/>
          <a:p>
            <a:fld id="{16DC1EB0-28DA-424B-9298-162FC3AB0A20}" type="slidenum">
              <a:rPr lang="en-NZ" smtClean="0"/>
              <a:t>22</a:t>
            </a:fld>
            <a:endParaRPr lang="en-NZ"/>
          </a:p>
        </p:txBody>
      </p:sp>
    </p:spTree>
    <p:extLst>
      <p:ext uri="{BB962C8B-B14F-4D97-AF65-F5344CB8AC3E}">
        <p14:creationId xmlns:p14="http://schemas.microsoft.com/office/powerpoint/2010/main" val="2234925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
---
A group discussion on psychological tricks used in phishing and strategies to educate and protect friends and family.
Image source: Microsoft 365 content library
</a:t>
            </a:r>
          </a:p>
        </p:txBody>
      </p:sp>
      <p:sp>
        <p:nvSpPr>
          <p:cNvPr id="4" name="Slide Number Placeholder 3"/>
          <p:cNvSpPr>
            <a:spLocks noGrp="1"/>
          </p:cNvSpPr>
          <p:nvPr>
            <p:ph type="sldNum" sz="quarter" idx="5"/>
          </p:nvPr>
        </p:nvSpPr>
        <p:spPr/>
        <p:txBody>
          <a:bodyPr/>
          <a:lstStyle/>
          <a:p>
            <a:fld id="{16DC1EB0-28DA-424B-9298-162FC3AB0A20}" type="slidenum">
              <a:rPr lang="en-NZ" smtClean="0"/>
              <a:t>24</a:t>
            </a:fld>
            <a:endParaRPr lang="en-NZ"/>
          </a:p>
        </p:txBody>
      </p:sp>
    </p:spTree>
    <p:extLst>
      <p:ext uri="{BB962C8B-B14F-4D97-AF65-F5344CB8AC3E}">
        <p14:creationId xmlns:p14="http://schemas.microsoft.com/office/powerpoint/2010/main" val="1369985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
---
To consolidate learning, participants will create a new secure password for an account and share phishing awareness with someone close to them.
Image source: Microsoft 365 content library
</a:t>
            </a:r>
          </a:p>
        </p:txBody>
      </p:sp>
      <p:sp>
        <p:nvSpPr>
          <p:cNvPr id="4" name="Slide Number Placeholder 3"/>
          <p:cNvSpPr>
            <a:spLocks noGrp="1"/>
          </p:cNvSpPr>
          <p:nvPr>
            <p:ph type="sldNum" sz="quarter" idx="5"/>
          </p:nvPr>
        </p:nvSpPr>
        <p:spPr/>
        <p:txBody>
          <a:bodyPr/>
          <a:lstStyle/>
          <a:p>
            <a:fld id="{16DC1EB0-28DA-424B-9298-162FC3AB0A20}" type="slidenum">
              <a:rPr lang="en-NZ" smtClean="0"/>
              <a:t>25</a:t>
            </a:fld>
            <a:endParaRPr lang="en-NZ"/>
          </a:p>
        </p:txBody>
      </p:sp>
    </p:spTree>
    <p:extLst>
      <p:ext uri="{BB962C8B-B14F-4D97-AF65-F5344CB8AC3E}">
        <p14:creationId xmlns:p14="http://schemas.microsoft.com/office/powerpoint/2010/main" val="339969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2BDE29DD-C7E8-4632-92BF-1C9F9C071C72}" type="slidenum">
              <a:rPr lang="en-NZ" smtClean="0"/>
              <a:t>6</a:t>
            </a:fld>
            <a:endParaRPr lang="en-NZ"/>
          </a:p>
        </p:txBody>
      </p:sp>
    </p:spTree>
    <p:extLst>
      <p:ext uri="{BB962C8B-B14F-4D97-AF65-F5344CB8AC3E}">
        <p14:creationId xmlns:p14="http://schemas.microsoft.com/office/powerpoint/2010/main" val="268862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AI-generated content may be incorrect.
---
This lesson plan focuses on enhancing understanding and skills around password security and phishing awareness. We'll guide participants through recognising weak password habits, creating strong passwords, identifying phishing attempts, and applying safe practices both personally and in their communities.
</a:t>
            </a:r>
          </a:p>
        </p:txBody>
      </p:sp>
      <p:sp>
        <p:nvSpPr>
          <p:cNvPr id="4" name="Slide Number Placeholder 3"/>
          <p:cNvSpPr>
            <a:spLocks noGrp="1"/>
          </p:cNvSpPr>
          <p:nvPr>
            <p:ph type="sldNum" sz="quarter" idx="5"/>
          </p:nvPr>
        </p:nvSpPr>
        <p:spPr/>
        <p:txBody>
          <a:bodyPr/>
          <a:lstStyle/>
          <a:p>
            <a:fld id="{16DC1EB0-28DA-424B-9298-162FC3AB0A20}" type="slidenum">
              <a:rPr lang="en-NZ" smtClean="0"/>
              <a:t>7</a:t>
            </a:fld>
            <a:endParaRPr lang="en-NZ"/>
          </a:p>
        </p:txBody>
      </p:sp>
    </p:spTree>
    <p:extLst>
      <p:ext uri="{BB962C8B-B14F-4D97-AF65-F5344CB8AC3E}">
        <p14:creationId xmlns:p14="http://schemas.microsoft.com/office/powerpoint/2010/main" val="1398166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
---
Our session will begin with an introduction and icebreaker to explore common password habits. Next, we'll dive into creating and managing secure passwords. Following that, we'll focus on identifying phishing attempts through real-life examples and activities. Finally, we'll reflect on lessons learned and discuss take-home applications.
Image source: Microsoft 365 content library
</a:t>
            </a:r>
          </a:p>
        </p:txBody>
      </p:sp>
      <p:sp>
        <p:nvSpPr>
          <p:cNvPr id="4" name="Slide Number Placeholder 3"/>
          <p:cNvSpPr>
            <a:spLocks noGrp="1"/>
          </p:cNvSpPr>
          <p:nvPr>
            <p:ph type="sldNum" sz="quarter" idx="5"/>
          </p:nvPr>
        </p:nvSpPr>
        <p:spPr/>
        <p:txBody>
          <a:bodyPr/>
          <a:lstStyle/>
          <a:p>
            <a:fld id="{16DC1EB0-28DA-424B-9298-162FC3AB0A20}" type="slidenum">
              <a:rPr lang="en-NZ" smtClean="0"/>
              <a:t>8</a:t>
            </a:fld>
            <a:endParaRPr lang="en-NZ"/>
          </a:p>
        </p:txBody>
      </p:sp>
    </p:spTree>
    <p:extLst>
      <p:ext uri="{BB962C8B-B14F-4D97-AF65-F5344CB8AC3E}">
        <p14:creationId xmlns:p14="http://schemas.microsoft.com/office/powerpoint/2010/main" val="3159302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We'll start by engaging everyone in sharing their experiences with passwords, particularly the weakest ones they've used. This helps highlight common mistakes and sets the foundation for improving password security awareness throughout the session.</a:t>
            </a:r>
            <a:br>
              <a:rPr lang="en-NZ" dirty="0"/>
            </a:br>
            <a:br>
              <a:rPr lang="en-NZ" dirty="0"/>
            </a:br>
            <a:r>
              <a:rPr lang="en-NZ" dirty="0"/>
              <a:t>If not we will go to have I been </a:t>
            </a:r>
            <a:r>
              <a:rPr lang="en-NZ" dirty="0" err="1"/>
              <a:t>Pwned</a:t>
            </a:r>
            <a:r>
              <a:rPr lang="en-NZ" dirty="0"/>
              <a:t> .com</a:t>
            </a:r>
          </a:p>
          <a:p>
            <a:endParaRPr lang="en-NZ" dirty="0"/>
          </a:p>
        </p:txBody>
      </p:sp>
      <p:sp>
        <p:nvSpPr>
          <p:cNvPr id="4" name="Slide Number Placeholder 3"/>
          <p:cNvSpPr>
            <a:spLocks noGrp="1"/>
          </p:cNvSpPr>
          <p:nvPr>
            <p:ph type="sldNum" sz="quarter" idx="5"/>
          </p:nvPr>
        </p:nvSpPr>
        <p:spPr/>
        <p:txBody>
          <a:bodyPr/>
          <a:lstStyle/>
          <a:p>
            <a:fld id="{16DC1EB0-28DA-424B-9298-162FC3AB0A20}" type="slidenum">
              <a:rPr lang="en-NZ" smtClean="0"/>
              <a:t>9</a:t>
            </a:fld>
            <a:endParaRPr lang="en-NZ"/>
          </a:p>
        </p:txBody>
      </p:sp>
    </p:spTree>
    <p:extLst>
      <p:ext uri="{BB962C8B-B14F-4D97-AF65-F5344CB8AC3E}">
        <p14:creationId xmlns:p14="http://schemas.microsoft.com/office/powerpoint/2010/main" val="2065554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Have I Been </a:t>
            </a:r>
            <a:r>
              <a:rPr lang="en-NZ" dirty="0" err="1"/>
              <a:t>Pwned</a:t>
            </a:r>
            <a:r>
              <a:rPr lang="en-NZ" dirty="0"/>
              <a:t> is a free to use website to see where and when your data has been breached (at least  - that because it is only noticing the ones made public). Although it doesn’t show us how safe a password is it can help us determine how common one is and the likelihood that it has been used and exposed online. If yours does not show up, chances are its pretty unpredictable. </a:t>
            </a:r>
            <a:r>
              <a:rPr lang="en-NZ" dirty="0" err="1"/>
              <a:t>Pwned</a:t>
            </a:r>
            <a:r>
              <a:rPr lang="en-NZ" dirty="0"/>
              <a:t> just means owned or dominated, it’s a slang term that has shifted to meaning breached in cyber security.</a:t>
            </a:r>
          </a:p>
          <a:p>
            <a:endParaRPr lang="en-NZ" dirty="0"/>
          </a:p>
          <a:p>
            <a:r>
              <a:rPr lang="en-NZ" dirty="0"/>
              <a:t>This shows whether or not your password has been exposed in a data breach</a:t>
            </a:r>
          </a:p>
        </p:txBody>
      </p:sp>
      <p:sp>
        <p:nvSpPr>
          <p:cNvPr id="4" name="Slide Number Placeholder 3"/>
          <p:cNvSpPr>
            <a:spLocks noGrp="1"/>
          </p:cNvSpPr>
          <p:nvPr>
            <p:ph type="sldNum" sz="quarter" idx="5"/>
          </p:nvPr>
        </p:nvSpPr>
        <p:spPr/>
        <p:txBody>
          <a:bodyPr/>
          <a:lstStyle/>
          <a:p>
            <a:fld id="{2BDE29DD-C7E8-4632-92BF-1C9F9C071C72}" type="slidenum">
              <a:rPr lang="en-NZ" smtClean="0"/>
              <a:t>10</a:t>
            </a:fld>
            <a:endParaRPr lang="en-NZ"/>
          </a:p>
        </p:txBody>
      </p:sp>
    </p:spTree>
    <p:extLst>
      <p:ext uri="{BB962C8B-B14F-4D97-AF65-F5344CB8AC3E}">
        <p14:creationId xmlns:p14="http://schemas.microsoft.com/office/powerpoint/2010/main" val="164907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
---
We will discuss typical mistakes made when creating passwords, such as using predictable sequences, personal information, or reusing passwords across accounts.
Image source: Microsoft 365 content library
</a:t>
            </a:r>
          </a:p>
        </p:txBody>
      </p:sp>
      <p:sp>
        <p:nvSpPr>
          <p:cNvPr id="4" name="Slide Number Placeholder 3"/>
          <p:cNvSpPr>
            <a:spLocks noGrp="1"/>
          </p:cNvSpPr>
          <p:nvPr>
            <p:ph type="sldNum" sz="quarter" idx="5"/>
          </p:nvPr>
        </p:nvSpPr>
        <p:spPr/>
        <p:txBody>
          <a:bodyPr/>
          <a:lstStyle/>
          <a:p>
            <a:fld id="{16DC1EB0-28DA-424B-9298-162FC3AB0A20}" type="slidenum">
              <a:rPr lang="en-NZ" smtClean="0"/>
              <a:t>11</a:t>
            </a:fld>
            <a:endParaRPr lang="en-NZ"/>
          </a:p>
        </p:txBody>
      </p:sp>
    </p:spTree>
    <p:extLst>
      <p:ext uri="{BB962C8B-B14F-4D97-AF65-F5344CB8AC3E}">
        <p14:creationId xmlns:p14="http://schemas.microsoft.com/office/powerpoint/2010/main" val="97554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
---
We cover essential elements like length, complexity, unpredictability, and avoiding common words or patterns to build strong passwords.
Image source: Microsoft 365 content library
</a:t>
            </a:r>
          </a:p>
        </p:txBody>
      </p:sp>
      <p:sp>
        <p:nvSpPr>
          <p:cNvPr id="4" name="Slide Number Placeholder 3"/>
          <p:cNvSpPr>
            <a:spLocks noGrp="1"/>
          </p:cNvSpPr>
          <p:nvPr>
            <p:ph type="sldNum" sz="quarter" idx="5"/>
          </p:nvPr>
        </p:nvSpPr>
        <p:spPr/>
        <p:txBody>
          <a:bodyPr/>
          <a:lstStyle/>
          <a:p>
            <a:fld id="{16DC1EB0-28DA-424B-9298-162FC3AB0A20}" type="slidenum">
              <a:rPr lang="en-NZ" smtClean="0"/>
              <a:t>12</a:t>
            </a:fld>
            <a:endParaRPr lang="en-NZ"/>
          </a:p>
        </p:txBody>
      </p:sp>
    </p:spTree>
    <p:extLst>
      <p:ext uri="{BB962C8B-B14F-4D97-AF65-F5344CB8AC3E}">
        <p14:creationId xmlns:p14="http://schemas.microsoft.com/office/powerpoint/2010/main" val="1641770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
---
A live or video demonstration will show how fast simple or common passwords can be guessed or cracked using hacking tools, highlighting the need for stronger choices.
Image source: Microsoft 365 content library
</a:t>
            </a:r>
          </a:p>
        </p:txBody>
      </p:sp>
      <p:sp>
        <p:nvSpPr>
          <p:cNvPr id="4" name="Slide Number Placeholder 3"/>
          <p:cNvSpPr>
            <a:spLocks noGrp="1"/>
          </p:cNvSpPr>
          <p:nvPr>
            <p:ph type="sldNum" sz="quarter" idx="5"/>
          </p:nvPr>
        </p:nvSpPr>
        <p:spPr/>
        <p:txBody>
          <a:bodyPr/>
          <a:lstStyle/>
          <a:p>
            <a:fld id="{16DC1EB0-28DA-424B-9298-162FC3AB0A20}" type="slidenum">
              <a:rPr lang="en-NZ" smtClean="0"/>
              <a:t>13</a:t>
            </a:fld>
            <a:endParaRPr lang="en-NZ"/>
          </a:p>
        </p:txBody>
      </p:sp>
    </p:spTree>
    <p:extLst>
      <p:ext uri="{BB962C8B-B14F-4D97-AF65-F5344CB8AC3E}">
        <p14:creationId xmlns:p14="http://schemas.microsoft.com/office/powerpoint/2010/main" val="567805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7/17/2025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413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7/17/2025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05663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7/17/2025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669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7/17/2025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54303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7/17/2025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192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7/17/2025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06552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7/17/2025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2472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7/17/2025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33115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7/17/2025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744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7/17/2025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5348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7/17/2025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0265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7/17/2025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83295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hyperlink" Target="mailto:security@account.meta.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hyperlink" Target="mailto:security@account.mita.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A82D9-AE40-613F-F57C-76B3FD90E6C0}"/>
              </a:ext>
            </a:extLst>
          </p:cNvPr>
          <p:cNvSpPr>
            <a:spLocks noGrp="1"/>
          </p:cNvSpPr>
          <p:nvPr>
            <p:ph type="ctrTitle"/>
          </p:nvPr>
        </p:nvSpPr>
        <p:spPr/>
        <p:txBody>
          <a:bodyPr/>
          <a:lstStyle/>
          <a:p>
            <a:r>
              <a:rPr lang="en-NZ" dirty="0"/>
              <a:t>Cyber Safety and Cyber Security</a:t>
            </a:r>
          </a:p>
        </p:txBody>
      </p:sp>
      <p:sp>
        <p:nvSpPr>
          <p:cNvPr id="3" name="Subtitle 2">
            <a:extLst>
              <a:ext uri="{FF2B5EF4-FFF2-40B4-BE49-F238E27FC236}">
                <a16:creationId xmlns:a16="http://schemas.microsoft.com/office/drawing/2014/main" id="{29BFC007-2770-BB23-2B41-A6E3A99D96DA}"/>
              </a:ext>
            </a:extLst>
          </p:cNvPr>
          <p:cNvSpPr>
            <a:spLocks noGrp="1"/>
          </p:cNvSpPr>
          <p:nvPr>
            <p:ph type="subTitle" idx="1"/>
          </p:nvPr>
        </p:nvSpPr>
        <p:spPr/>
        <p:txBody>
          <a:bodyPr/>
          <a:lstStyle/>
          <a:p>
            <a:endParaRPr lang="en-NZ" dirty="0"/>
          </a:p>
        </p:txBody>
      </p:sp>
      <p:pic>
        <p:nvPicPr>
          <p:cNvPr id="1028" name="Picture 4" descr="lock Vector Icons free download in SVG, PNG Format">
            <a:extLst>
              <a:ext uri="{FF2B5EF4-FFF2-40B4-BE49-F238E27FC236}">
                <a16:creationId xmlns:a16="http://schemas.microsoft.com/office/drawing/2014/main" id="{616669E9-A9E8-99D1-34E7-4DF5360CF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096" y="2858008"/>
            <a:ext cx="3098800" cy="309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fety Vector Icons free download in SVG, PNG Format">
            <a:extLst>
              <a:ext uri="{FF2B5EF4-FFF2-40B4-BE49-F238E27FC236}">
                <a16:creationId xmlns:a16="http://schemas.microsoft.com/office/drawing/2014/main" id="{94D3B07E-DDD4-334A-8148-9F4C0C8B5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992" y="2780792"/>
            <a:ext cx="3098800" cy="30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956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935D-FADC-2B6B-C53B-483DF0397A6A}"/>
              </a:ext>
            </a:extLst>
          </p:cNvPr>
          <p:cNvSpPr>
            <a:spLocks noGrp="1"/>
          </p:cNvSpPr>
          <p:nvPr>
            <p:ph type="title"/>
          </p:nvPr>
        </p:nvSpPr>
        <p:spPr>
          <a:xfrm>
            <a:off x="518160" y="654558"/>
            <a:ext cx="11155680" cy="1463040"/>
          </a:xfrm>
        </p:spPr>
        <p:txBody>
          <a:bodyPr>
            <a:normAutofit/>
          </a:bodyPr>
          <a:lstStyle/>
          <a:p>
            <a:r>
              <a:rPr lang="en-NZ" sz="2800" dirty="0"/>
              <a:t>Activity: https://haveibeenpwned.com/Passwords</a:t>
            </a:r>
          </a:p>
        </p:txBody>
      </p:sp>
      <p:pic>
        <p:nvPicPr>
          <p:cNvPr id="5" name="Content Placeholder 4">
            <a:extLst>
              <a:ext uri="{FF2B5EF4-FFF2-40B4-BE49-F238E27FC236}">
                <a16:creationId xmlns:a16="http://schemas.microsoft.com/office/drawing/2014/main" id="{84AC8246-A1FE-D666-D4AC-A134A9735C2B}"/>
              </a:ext>
            </a:extLst>
          </p:cNvPr>
          <p:cNvPicPr>
            <a:picLocks noGrp="1" noChangeAspect="1"/>
          </p:cNvPicPr>
          <p:nvPr>
            <p:ph idx="1"/>
          </p:nvPr>
        </p:nvPicPr>
        <p:blipFill>
          <a:blip r:embed="rId3"/>
          <a:stretch>
            <a:fillRect/>
          </a:stretch>
        </p:blipFill>
        <p:spPr>
          <a:xfrm>
            <a:off x="1708980" y="1195425"/>
            <a:ext cx="8774039" cy="5473663"/>
          </a:xfrm>
        </p:spPr>
      </p:pic>
    </p:spTree>
    <p:extLst>
      <p:ext uri="{BB962C8B-B14F-4D97-AF65-F5344CB8AC3E}">
        <p14:creationId xmlns:p14="http://schemas.microsoft.com/office/powerpoint/2010/main" val="198555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540909-9833-D363-59B7-72AC725E1226}"/>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Discussing common password mistakes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D97D9CE-235B-6B0B-5550-86265FCC3BF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lnSpcReduction="10000"/>
          </a:bodyPr>
          <a:lstStyle/>
          <a:p>
            <a:pPr marL="0" indent="0">
              <a:lnSpc>
                <a:spcPct val="100000"/>
              </a:lnSpc>
              <a:spcBef>
                <a:spcPts val="2500"/>
              </a:spcBef>
              <a:buNone/>
            </a:pPr>
            <a:r>
              <a:rPr lang="en-US" sz="1400" b="1" dirty="0"/>
              <a:t>Predictable Sequences</a:t>
            </a:r>
          </a:p>
          <a:p>
            <a:pPr marL="0" lvl="1" indent="0">
              <a:lnSpc>
                <a:spcPct val="100000"/>
              </a:lnSpc>
              <a:buNone/>
            </a:pPr>
            <a:r>
              <a:rPr lang="en-US" sz="1400" dirty="0"/>
              <a:t>Using easily guessable sequences weakens password security and makes accounts vulnerable to attacks.</a:t>
            </a:r>
          </a:p>
          <a:p>
            <a:pPr marL="0" lvl="1" indent="0">
              <a:lnSpc>
                <a:spcPct val="100000"/>
              </a:lnSpc>
              <a:buNone/>
            </a:pPr>
            <a:endParaRPr lang="en-US" sz="1400" b="1" dirty="0"/>
          </a:p>
          <a:p>
            <a:pPr marL="0" lvl="1" indent="0">
              <a:lnSpc>
                <a:spcPct val="100000"/>
              </a:lnSpc>
              <a:buNone/>
            </a:pPr>
            <a:r>
              <a:rPr lang="en-US" sz="1400" b="1" dirty="0"/>
              <a:t>Personal Information Usage</a:t>
            </a:r>
          </a:p>
          <a:p>
            <a:pPr marL="0" lvl="1" indent="0">
              <a:lnSpc>
                <a:spcPct val="100000"/>
              </a:lnSpc>
              <a:buNone/>
            </a:pPr>
            <a:r>
              <a:rPr lang="en-US" sz="1400" dirty="0"/>
              <a:t>Including personal details in passwords increases risk of exposure through social engineering or data breaches.</a:t>
            </a:r>
          </a:p>
          <a:p>
            <a:pPr marL="0" lvl="1" indent="0">
              <a:lnSpc>
                <a:spcPct val="100000"/>
              </a:lnSpc>
              <a:buNone/>
            </a:pPr>
            <a:endParaRPr lang="en-US" sz="1400" b="1" dirty="0"/>
          </a:p>
          <a:p>
            <a:pPr marL="0" lvl="1" indent="0">
              <a:lnSpc>
                <a:spcPct val="100000"/>
              </a:lnSpc>
              <a:buNone/>
            </a:pPr>
            <a:r>
              <a:rPr lang="en-US" sz="1400" b="1" dirty="0"/>
              <a:t>Password Reuse</a:t>
            </a:r>
          </a:p>
          <a:p>
            <a:pPr marL="0" lvl="1" indent="0">
              <a:lnSpc>
                <a:spcPct val="100000"/>
              </a:lnSpc>
              <a:buNone/>
            </a:pPr>
            <a:r>
              <a:rPr lang="en-US" sz="1400" dirty="0"/>
              <a:t>Reusing passwords across multiple accounts jeopardizes security when one site is compromised.</a:t>
            </a:r>
          </a:p>
          <a:p>
            <a:pPr marL="0" lvl="1" indent="0">
              <a:lnSpc>
                <a:spcPct val="100000"/>
              </a:lnSpc>
              <a:buNone/>
            </a:pPr>
            <a:endParaRPr lang="en-US" sz="1400" dirty="0"/>
          </a:p>
          <a:p>
            <a:pPr marL="0" lvl="1" indent="0">
              <a:lnSpc>
                <a:spcPct val="100000"/>
              </a:lnSpc>
              <a:buNone/>
            </a:pPr>
            <a:r>
              <a:rPr lang="en-US" sz="1400" b="1" dirty="0"/>
              <a:t>Password Simplicity</a:t>
            </a:r>
          </a:p>
          <a:p>
            <a:pPr marL="0" lvl="1" indent="0">
              <a:lnSpc>
                <a:spcPct val="100000"/>
              </a:lnSpc>
              <a:buNone/>
            </a:pPr>
            <a:r>
              <a:rPr lang="en-US" sz="1400" dirty="0"/>
              <a:t>Using passwords that are simple and lack character complexity. (Symbols, Numbers, Capital &amp; Lower Case Letters)</a:t>
            </a:r>
          </a:p>
          <a:p>
            <a:pPr marL="0" lvl="1" indent="0">
              <a:lnSpc>
                <a:spcPct val="100000"/>
              </a:lnSpc>
              <a:buNone/>
            </a:pPr>
            <a:endParaRPr lang="en-US" sz="1400" dirty="0"/>
          </a:p>
          <a:p>
            <a:pPr marL="0" lvl="1" indent="0">
              <a:buNone/>
            </a:pPr>
            <a:endParaRPr lang="en-US" sz="1400" dirty="0"/>
          </a:p>
        </p:txBody>
      </p:sp>
      <p:pic>
        <p:nvPicPr>
          <p:cNvPr id="5" name="Content Placeholder 4" descr="Close up of paper note with password over computer keyboard.  The scene is situated in a studio environment. The picture is taken with Panasonic GH5 camera.">
            <a:extLst>
              <a:ext uri="{FF2B5EF4-FFF2-40B4-BE49-F238E27FC236}">
                <a16:creationId xmlns:a16="http://schemas.microsoft.com/office/drawing/2014/main" id="{E6029840-097C-4B7B-95B8-96230C3503AD}"/>
              </a:ext>
            </a:extLst>
          </p:cNvPr>
          <p:cNvPicPr>
            <a:picLocks noGrp="1" noChangeAspect="1"/>
          </p:cNvPicPr>
          <p:nvPr>
            <p:ph sz="half" idx="1"/>
          </p:nvPr>
        </p:nvPicPr>
        <p:blipFill>
          <a:blip r:embed="rId3"/>
          <a:srcRect l="2325" r="4591" b="-3"/>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2616452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0C22F8-3BEA-0E17-E7DD-0BFE4BFD9E7E}"/>
              </a:ext>
            </a:extLst>
          </p:cNvPr>
          <p:cNvSpPr>
            <a:spLocks noGrp="1"/>
          </p:cNvSpPr>
          <p:nvPr>
            <p:ph type="title"/>
          </p:nvPr>
        </p:nvSpPr>
        <p:spPr>
          <a:xfrm>
            <a:off x="524256" y="785626"/>
            <a:ext cx="5020056" cy="1664208"/>
          </a:xfrm>
        </p:spPr>
        <p:txBody>
          <a:bodyPr vert="horz" lIns="91440" tIns="45720" rIns="91440" bIns="45720" rtlCol="0" anchor="t">
            <a:normAutofit/>
          </a:bodyPr>
          <a:lstStyle/>
          <a:p>
            <a:pPr>
              <a:lnSpc>
                <a:spcPct val="90000"/>
              </a:lnSpc>
            </a:pPr>
            <a:r>
              <a:rPr lang="en-US" sz="3400" b="1" kern="1200" dirty="0">
                <a:solidFill>
                  <a:schemeClr val="tx1"/>
                </a:solidFill>
                <a:latin typeface="+mj-lt"/>
                <a:ea typeface="+mj-ea"/>
                <a:cs typeface="+mj-cs"/>
              </a:rPr>
              <a:t>What makes a strong password?</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338FC861-AD55-4D05-EA5E-6F0FE5E050A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Autofit/>
          </a:bodyPr>
          <a:lstStyle/>
          <a:p>
            <a:pPr marL="0" indent="0">
              <a:spcBef>
                <a:spcPts val="2500"/>
              </a:spcBef>
              <a:buNone/>
            </a:pPr>
            <a:r>
              <a:rPr lang="en-US" b="1" dirty="0"/>
              <a:t>Password Length</a:t>
            </a:r>
          </a:p>
          <a:p>
            <a:pPr marL="0" lvl="1" indent="0">
              <a:buNone/>
            </a:pPr>
            <a:r>
              <a:rPr lang="en-US" sz="1800" dirty="0"/>
              <a:t>Longer passwords provide greater security by increasing the number of possible combinations.</a:t>
            </a:r>
          </a:p>
          <a:p>
            <a:pPr marL="0" indent="0">
              <a:spcBef>
                <a:spcPts val="2500"/>
              </a:spcBef>
              <a:buNone/>
            </a:pPr>
            <a:r>
              <a:rPr lang="en-US" b="1" dirty="0"/>
              <a:t>Password Complexity</a:t>
            </a:r>
          </a:p>
          <a:p>
            <a:pPr marL="0" lvl="1" indent="0">
              <a:buNone/>
            </a:pPr>
            <a:r>
              <a:rPr lang="en-US" sz="1800" dirty="0"/>
              <a:t>Strong passwords combine uppercase, lowercase letters, numbers, and special characters.</a:t>
            </a:r>
          </a:p>
          <a:p>
            <a:pPr marL="0" indent="0">
              <a:spcBef>
                <a:spcPts val="2500"/>
              </a:spcBef>
              <a:buNone/>
            </a:pPr>
            <a:r>
              <a:rPr lang="en-US" b="1" dirty="0"/>
              <a:t>Avoid Common Patterns</a:t>
            </a:r>
          </a:p>
          <a:p>
            <a:pPr marL="0" lvl="1" indent="0">
              <a:buNone/>
            </a:pPr>
            <a:r>
              <a:rPr lang="en-US" sz="1800" dirty="0"/>
              <a:t>Avoid using predictable words, sequences, or patterns that hackers can easily guess.</a:t>
            </a:r>
          </a:p>
          <a:p>
            <a:pPr marL="0" indent="0">
              <a:spcBef>
                <a:spcPts val="2500"/>
              </a:spcBef>
              <a:buNone/>
            </a:pPr>
            <a:r>
              <a:rPr lang="en-US" b="1" dirty="0"/>
              <a:t>Unpredictability</a:t>
            </a:r>
          </a:p>
          <a:p>
            <a:pPr marL="0" lvl="1" indent="0">
              <a:buNone/>
            </a:pPr>
            <a:r>
              <a:rPr lang="en-US" sz="1800" dirty="0"/>
              <a:t>Unpredictable passwords reduce the risk of being cracked by random guessing or brute force.</a:t>
            </a:r>
            <a:endParaRPr lang="en-NZ" sz="1800" dirty="0"/>
          </a:p>
        </p:txBody>
      </p:sp>
      <p:pic>
        <p:nvPicPr>
          <p:cNvPr id="4098" name="Picture 2" descr="How to Create a Strong Password | Tips &amp; Examples">
            <a:extLst>
              <a:ext uri="{FF2B5EF4-FFF2-40B4-BE49-F238E27FC236}">
                <a16:creationId xmlns:a16="http://schemas.microsoft.com/office/drawing/2014/main" id="{AD4BC7BB-9E66-3129-E24C-FB15A7683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13" y="1866900"/>
            <a:ext cx="4741925" cy="474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85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76F0CE-934A-2D55-27CF-3F10AA091C76}"/>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Demonstration: How quickly weak passwords can be cracked</a:t>
            </a:r>
          </a:p>
        </p:txBody>
      </p:sp>
      <p:pic>
        <p:nvPicPr>
          <p:cNvPr id="5" name="Content Placeholder 4" descr="Keyboard with password note and a question mark.  The scene is situated in a studio environment. The picture is taken with Panasonic GH5 camera.">
            <a:extLst>
              <a:ext uri="{FF2B5EF4-FFF2-40B4-BE49-F238E27FC236}">
                <a16:creationId xmlns:a16="http://schemas.microsoft.com/office/drawing/2014/main" id="{8876CEA9-45F0-4ABA-8163-797C3DC5C93C}"/>
              </a:ext>
            </a:extLst>
          </p:cNvPr>
          <p:cNvPicPr>
            <a:picLocks noGrp="1" noChangeAspect="1"/>
          </p:cNvPicPr>
          <p:nvPr>
            <p:ph sz="half" idx="1"/>
          </p:nvPr>
        </p:nvPicPr>
        <p:blipFill>
          <a:blip r:embed="rId3"/>
          <a:srcRect l="32661" r="13101"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16B3DF55-DA3E-DDA7-1215-EA8B108CD1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Rapid Password Cracking</a:t>
            </a:r>
          </a:p>
          <a:p>
            <a:pPr marL="0" lvl="1" indent="0">
              <a:buNone/>
            </a:pPr>
            <a:r>
              <a:rPr lang="en-US" sz="1400"/>
              <a:t>Simple and common passwords can be cracked within seconds by modern hacking tools.</a:t>
            </a:r>
          </a:p>
          <a:p>
            <a:pPr marL="0" indent="0">
              <a:spcBef>
                <a:spcPts val="2500"/>
              </a:spcBef>
              <a:buNone/>
            </a:pPr>
            <a:r>
              <a:rPr lang="en-US" sz="1400" b="1"/>
              <a:t>Weak Password Risks</a:t>
            </a:r>
          </a:p>
          <a:p>
            <a:pPr marL="0" lvl="1" indent="0">
              <a:buNone/>
            </a:pPr>
            <a:r>
              <a:rPr lang="en-US" sz="1400"/>
              <a:t>Using weak passwords significantly increases vulnerability to unauthorized access and cyber attacks.</a:t>
            </a:r>
          </a:p>
          <a:p>
            <a:pPr marL="0" indent="0">
              <a:spcBef>
                <a:spcPts val="2500"/>
              </a:spcBef>
              <a:buNone/>
            </a:pPr>
            <a:r>
              <a:rPr lang="en-US" sz="1400" b="1"/>
              <a:t>Importance of Strong Passwords</a:t>
            </a:r>
          </a:p>
          <a:p>
            <a:pPr marL="0" lvl="1" indent="0">
              <a:buNone/>
            </a:pPr>
            <a:r>
              <a:rPr lang="en-US" sz="1400"/>
              <a:t>Choosing complex passwords is essential to protect personal and sensitive information effectively.</a:t>
            </a:r>
            <a:endParaRPr lang="en-NZ" sz="1400"/>
          </a:p>
        </p:txBody>
      </p:sp>
    </p:spTree>
    <p:extLst>
      <p:ext uri="{BB962C8B-B14F-4D97-AF65-F5344CB8AC3E}">
        <p14:creationId xmlns:p14="http://schemas.microsoft.com/office/powerpoint/2010/main" val="1771622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4F3C-41CD-D892-4DE4-A2AE6CA1B7FB}"/>
              </a:ext>
            </a:extLst>
          </p:cNvPr>
          <p:cNvSpPr>
            <a:spLocks noGrp="1"/>
          </p:cNvSpPr>
          <p:nvPr>
            <p:ph type="title"/>
          </p:nvPr>
        </p:nvSpPr>
        <p:spPr>
          <a:xfrm>
            <a:off x="521208" y="686943"/>
            <a:ext cx="11155680" cy="1463040"/>
          </a:xfrm>
        </p:spPr>
        <p:txBody>
          <a:bodyPr>
            <a:normAutofit/>
          </a:bodyPr>
          <a:lstStyle/>
          <a:p>
            <a:r>
              <a:rPr lang="en-NZ" sz="2800" dirty="0"/>
              <a:t>Activity: https://www.security.org/how-secure-is-my-password/</a:t>
            </a:r>
          </a:p>
        </p:txBody>
      </p:sp>
      <p:pic>
        <p:nvPicPr>
          <p:cNvPr id="6" name="Picture 5">
            <a:extLst>
              <a:ext uri="{FF2B5EF4-FFF2-40B4-BE49-F238E27FC236}">
                <a16:creationId xmlns:a16="http://schemas.microsoft.com/office/drawing/2014/main" id="{B37237FE-1D9D-CEFA-20EB-D1B56BCA644F}"/>
              </a:ext>
            </a:extLst>
          </p:cNvPr>
          <p:cNvPicPr>
            <a:picLocks noChangeAspect="1"/>
          </p:cNvPicPr>
          <p:nvPr/>
        </p:nvPicPr>
        <p:blipFill>
          <a:blip r:embed="rId2"/>
          <a:stretch>
            <a:fillRect/>
          </a:stretch>
        </p:blipFill>
        <p:spPr>
          <a:xfrm>
            <a:off x="1814512" y="1306737"/>
            <a:ext cx="8315325" cy="5229699"/>
          </a:xfrm>
          <a:prstGeom prst="rect">
            <a:avLst/>
          </a:prstGeom>
        </p:spPr>
      </p:pic>
    </p:spTree>
    <p:extLst>
      <p:ext uri="{BB962C8B-B14F-4D97-AF65-F5344CB8AC3E}">
        <p14:creationId xmlns:p14="http://schemas.microsoft.com/office/powerpoint/2010/main" val="3802586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A59CBFE-3C5B-DBB8-7FDB-0999F098F49B}"/>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2400" dirty="0"/>
              <a:t>Assignment</a:t>
            </a:r>
            <a:r>
              <a:rPr lang="en-US" sz="2400" b="1" kern="1200" dirty="0">
                <a:solidFill>
                  <a:schemeClr val="tx1"/>
                </a:solidFill>
                <a:latin typeface="+mj-lt"/>
                <a:ea typeface="+mj-ea"/>
                <a:cs typeface="+mj-cs"/>
              </a:rPr>
              <a:t>: Building a strong passphrase using words, numbers, and symbols</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95E8EBEE-E146-A35C-2878-DB3CABF68C3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dirty="0"/>
              <a:t>Creating Strong Passphrases</a:t>
            </a:r>
          </a:p>
          <a:p>
            <a:pPr marL="0" lvl="1" indent="0">
              <a:buNone/>
            </a:pPr>
            <a:r>
              <a:rPr lang="en-US" sz="1400" dirty="0"/>
              <a:t>Combine unrelated words with numbers and symbols to build a memorable yet secure passphrase.</a:t>
            </a:r>
          </a:p>
          <a:p>
            <a:pPr marL="0" indent="0">
              <a:spcBef>
                <a:spcPts val="2500"/>
              </a:spcBef>
              <a:buNone/>
            </a:pPr>
            <a:r>
              <a:rPr lang="en-US" sz="1400" b="1" dirty="0"/>
              <a:t>Change Passwords</a:t>
            </a:r>
          </a:p>
          <a:p>
            <a:pPr marL="0" lvl="1" indent="0">
              <a:buNone/>
            </a:pPr>
            <a:r>
              <a:rPr lang="en-US" sz="1400" dirty="0"/>
              <a:t>Although not covered in depth today, changing your password regularly is another way to maintain a secure account.</a:t>
            </a:r>
            <a:endParaRPr lang="en-NZ" sz="1400" dirty="0"/>
          </a:p>
        </p:txBody>
      </p:sp>
      <p:pic>
        <p:nvPicPr>
          <p:cNvPr id="5" name="Content Placeholder 4" descr="Password concept background with magnifying glass.">
            <a:extLst>
              <a:ext uri="{FF2B5EF4-FFF2-40B4-BE49-F238E27FC236}">
                <a16:creationId xmlns:a16="http://schemas.microsoft.com/office/drawing/2014/main" id="{5D7487CA-4974-4353-BF51-53C49727CE25}"/>
              </a:ext>
            </a:extLst>
          </p:cNvPr>
          <p:cNvPicPr>
            <a:picLocks noGrp="1" noChangeAspect="1"/>
          </p:cNvPicPr>
          <p:nvPr>
            <p:ph sz="half" idx="1"/>
          </p:nvPr>
        </p:nvPicPr>
        <p:blipFill>
          <a:blip r:embed="rId3"/>
          <a:srcRect l="14103" r="20715" b="1"/>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1469258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C247520-557E-5336-2F42-AF96713A92AA}"/>
              </a:ext>
            </a:extLst>
          </p:cNvPr>
          <p:cNvSpPr>
            <a:spLocks noGrp="1"/>
          </p:cNvSpPr>
          <p:nvPr>
            <p:ph type="ctrTitle"/>
          </p:nvPr>
        </p:nvSpPr>
        <p:spPr>
          <a:xfrm>
            <a:off x="521208" y="1211766"/>
            <a:ext cx="7237052" cy="4727988"/>
          </a:xfrm>
        </p:spPr>
        <p:txBody>
          <a:bodyPr anchor="b">
            <a:normAutofit/>
          </a:bodyPr>
          <a:lstStyle/>
          <a:p>
            <a:r>
              <a:rPr lang="en-NZ" sz="7400"/>
              <a:t>Identifying Phishing Attempts and Safe Practices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8273857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83985F-D9DA-3591-1D89-1D75C480BC66}"/>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dirty="0" err="1">
                <a:solidFill>
                  <a:schemeClr val="tx1"/>
                </a:solidFill>
                <a:latin typeface="+mj-lt"/>
                <a:ea typeface="+mj-ea"/>
                <a:cs typeface="+mj-cs"/>
              </a:rPr>
              <a:t>Recognising</a:t>
            </a:r>
            <a:r>
              <a:rPr lang="en-US" sz="3700" b="1" kern="1200" dirty="0">
                <a:solidFill>
                  <a:schemeClr val="tx1"/>
                </a:solidFill>
                <a:latin typeface="+mj-lt"/>
                <a:ea typeface="+mj-ea"/>
                <a:cs typeface="+mj-cs"/>
              </a:rPr>
              <a:t> phishing messages and suspicious links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Online Message Concept on Pixelated Background">
            <a:extLst>
              <a:ext uri="{FF2B5EF4-FFF2-40B4-BE49-F238E27FC236}">
                <a16:creationId xmlns:a16="http://schemas.microsoft.com/office/drawing/2014/main" id="{636B9333-CBAD-4A23-8F5F-E0772EE2FD30}"/>
              </a:ext>
            </a:extLst>
          </p:cNvPr>
          <p:cNvPicPr>
            <a:picLocks noGrp="1" noChangeAspect="1"/>
          </p:cNvPicPr>
          <p:nvPr>
            <p:ph sz="half" idx="1"/>
          </p:nvPr>
        </p:nvPicPr>
        <p:blipFill>
          <a:blip r:embed="rId3"/>
          <a:srcRect l="11360" r="-3" b="-3"/>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FCA77E05-5E34-2F0F-7105-4A3E9AB1E5A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a:t>Urgent Requests</a:t>
            </a:r>
          </a:p>
          <a:p>
            <a:pPr marL="0" lvl="1" indent="0">
              <a:buNone/>
            </a:pPr>
            <a:r>
              <a:rPr lang="en-US" sz="1400"/>
              <a:t>Phishing messages often create a false sense of urgency to prompt quick actions without thinking.</a:t>
            </a:r>
          </a:p>
          <a:p>
            <a:pPr marL="0" indent="0">
              <a:spcBef>
                <a:spcPts val="2500"/>
              </a:spcBef>
              <a:buNone/>
            </a:pPr>
            <a:r>
              <a:rPr lang="en-US" sz="1400" b="1"/>
              <a:t>Misspellings and Errors</a:t>
            </a:r>
          </a:p>
          <a:p>
            <a:pPr marL="0" lvl="1" indent="0">
              <a:buNone/>
            </a:pPr>
            <a:r>
              <a:rPr lang="en-US" sz="1400"/>
              <a:t>Common signs include spelling mistakes and grammatical errors indicating a suspicious message.</a:t>
            </a:r>
          </a:p>
          <a:p>
            <a:pPr marL="0" indent="0">
              <a:spcBef>
                <a:spcPts val="2500"/>
              </a:spcBef>
              <a:buNone/>
            </a:pPr>
            <a:r>
              <a:rPr lang="en-US" sz="1400" b="1"/>
              <a:t>Suspicious Sender Addresses</a:t>
            </a:r>
          </a:p>
          <a:p>
            <a:pPr marL="0" lvl="1" indent="0">
              <a:buNone/>
            </a:pPr>
            <a:r>
              <a:rPr lang="en-US" sz="1400"/>
              <a:t>Phishing emails often come from unfamiliar or deceptive sender addresses to trick recipients.</a:t>
            </a:r>
          </a:p>
          <a:p>
            <a:pPr marL="0" indent="0">
              <a:spcBef>
                <a:spcPts val="2500"/>
              </a:spcBef>
              <a:buNone/>
            </a:pPr>
            <a:r>
              <a:rPr lang="en-US" sz="1400" b="1"/>
              <a:t>Misleading URLs</a:t>
            </a:r>
          </a:p>
          <a:p>
            <a:pPr marL="0" lvl="1" indent="0">
              <a:buNone/>
            </a:pPr>
            <a:r>
              <a:rPr lang="en-US" sz="1400"/>
              <a:t>Links in phishing messages may look legitimate but redirect to fraudulent websites.</a:t>
            </a:r>
            <a:endParaRPr lang="en-NZ" sz="1400"/>
          </a:p>
        </p:txBody>
      </p:sp>
    </p:spTree>
    <p:extLst>
      <p:ext uri="{BB962C8B-B14F-4D97-AF65-F5344CB8AC3E}">
        <p14:creationId xmlns:p14="http://schemas.microsoft.com/office/powerpoint/2010/main" val="653359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E3C8-452D-D89B-50C5-560BC7689532}"/>
              </a:ext>
            </a:extLst>
          </p:cNvPr>
          <p:cNvSpPr>
            <a:spLocks noGrp="1"/>
          </p:cNvSpPr>
          <p:nvPr>
            <p:ph type="title"/>
          </p:nvPr>
        </p:nvSpPr>
        <p:spPr/>
        <p:txBody>
          <a:bodyPr>
            <a:normAutofit/>
          </a:bodyPr>
          <a:lstStyle/>
          <a:p>
            <a:r>
              <a:rPr lang="en-NZ" sz="2800" dirty="0"/>
              <a:t>Example:</a:t>
            </a:r>
          </a:p>
        </p:txBody>
      </p:sp>
      <p:pic>
        <p:nvPicPr>
          <p:cNvPr id="5122" name="Picture 2" descr="What is phishing | Attack techniques &amp; scam examples | Imperva">
            <a:extLst>
              <a:ext uri="{FF2B5EF4-FFF2-40B4-BE49-F238E27FC236}">
                <a16:creationId xmlns:a16="http://schemas.microsoft.com/office/drawing/2014/main" id="{F7E658FF-2379-4F18-65FD-BBC82CD98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1081088"/>
            <a:ext cx="7600950" cy="528637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E73242A7-255F-CFCC-6AE6-FFF80938EF75}"/>
              </a:ext>
            </a:extLst>
          </p:cNvPr>
          <p:cNvSpPr/>
          <p:nvPr/>
        </p:nvSpPr>
        <p:spPr>
          <a:xfrm>
            <a:off x="3733800" y="5231605"/>
            <a:ext cx="1076325" cy="1033463"/>
          </a:xfrm>
          <a:prstGeom prst="ellipse">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Oval 5">
            <a:extLst>
              <a:ext uri="{FF2B5EF4-FFF2-40B4-BE49-F238E27FC236}">
                <a16:creationId xmlns:a16="http://schemas.microsoft.com/office/drawing/2014/main" id="{0C6554AD-B1A7-CD67-AB04-34AEEBE0B3B3}"/>
              </a:ext>
            </a:extLst>
          </p:cNvPr>
          <p:cNvSpPr/>
          <p:nvPr/>
        </p:nvSpPr>
        <p:spPr>
          <a:xfrm>
            <a:off x="4572001" y="5675995"/>
            <a:ext cx="3181350" cy="407193"/>
          </a:xfrm>
          <a:prstGeom prst="ellipse">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Oval 6">
            <a:extLst>
              <a:ext uri="{FF2B5EF4-FFF2-40B4-BE49-F238E27FC236}">
                <a16:creationId xmlns:a16="http://schemas.microsoft.com/office/drawing/2014/main" id="{843D8644-DE88-687D-9949-8090D2017A2D}"/>
              </a:ext>
            </a:extLst>
          </p:cNvPr>
          <p:cNvSpPr/>
          <p:nvPr/>
        </p:nvSpPr>
        <p:spPr>
          <a:xfrm>
            <a:off x="3400425" y="4602217"/>
            <a:ext cx="2609850" cy="407193"/>
          </a:xfrm>
          <a:prstGeom prst="ellipse">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Oval 7">
            <a:extLst>
              <a:ext uri="{FF2B5EF4-FFF2-40B4-BE49-F238E27FC236}">
                <a16:creationId xmlns:a16="http://schemas.microsoft.com/office/drawing/2014/main" id="{89686751-F3DD-B2D5-50B5-4A40528C0F6C}"/>
              </a:ext>
            </a:extLst>
          </p:cNvPr>
          <p:cNvSpPr/>
          <p:nvPr/>
        </p:nvSpPr>
        <p:spPr>
          <a:xfrm>
            <a:off x="3028949" y="2441448"/>
            <a:ext cx="1781176" cy="407193"/>
          </a:xfrm>
          <a:prstGeom prst="ellipse">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Oval 8">
            <a:extLst>
              <a:ext uri="{FF2B5EF4-FFF2-40B4-BE49-F238E27FC236}">
                <a16:creationId xmlns:a16="http://schemas.microsoft.com/office/drawing/2014/main" id="{DE72BC02-5144-57F3-F0E0-C4C6BA637989}"/>
              </a:ext>
            </a:extLst>
          </p:cNvPr>
          <p:cNvSpPr/>
          <p:nvPr/>
        </p:nvSpPr>
        <p:spPr>
          <a:xfrm>
            <a:off x="3381374" y="2904436"/>
            <a:ext cx="1781176" cy="407193"/>
          </a:xfrm>
          <a:prstGeom prst="ellipse">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Oval 9">
            <a:extLst>
              <a:ext uri="{FF2B5EF4-FFF2-40B4-BE49-F238E27FC236}">
                <a16:creationId xmlns:a16="http://schemas.microsoft.com/office/drawing/2014/main" id="{4DA450D7-3E12-C51D-D9A8-0A8E87E12489}"/>
              </a:ext>
            </a:extLst>
          </p:cNvPr>
          <p:cNvSpPr/>
          <p:nvPr/>
        </p:nvSpPr>
        <p:spPr>
          <a:xfrm>
            <a:off x="3681413" y="3549729"/>
            <a:ext cx="1781176" cy="407193"/>
          </a:xfrm>
          <a:prstGeom prst="ellipse">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28374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5C8B1-218F-8D96-7B6C-596F409CC68B}"/>
              </a:ext>
            </a:extLst>
          </p:cNvPr>
          <p:cNvSpPr>
            <a:spLocks noGrp="1"/>
          </p:cNvSpPr>
          <p:nvPr>
            <p:ph type="title"/>
          </p:nvPr>
        </p:nvSpPr>
        <p:spPr/>
        <p:txBody>
          <a:bodyPr>
            <a:normAutofit/>
          </a:bodyPr>
          <a:lstStyle/>
          <a:p>
            <a:r>
              <a:rPr lang="en-NZ" sz="2800" dirty="0"/>
              <a:t>Example:</a:t>
            </a:r>
          </a:p>
        </p:txBody>
      </p:sp>
      <p:pic>
        <p:nvPicPr>
          <p:cNvPr id="6" name="Picture 5">
            <a:extLst>
              <a:ext uri="{FF2B5EF4-FFF2-40B4-BE49-F238E27FC236}">
                <a16:creationId xmlns:a16="http://schemas.microsoft.com/office/drawing/2014/main" id="{45F35FC3-A444-152B-7EED-BA331303EA19}"/>
              </a:ext>
            </a:extLst>
          </p:cNvPr>
          <p:cNvPicPr>
            <a:picLocks noChangeAspect="1"/>
          </p:cNvPicPr>
          <p:nvPr/>
        </p:nvPicPr>
        <p:blipFill>
          <a:blip r:embed="rId2"/>
          <a:stretch>
            <a:fillRect/>
          </a:stretch>
        </p:blipFill>
        <p:spPr>
          <a:xfrm>
            <a:off x="1085333" y="1804988"/>
            <a:ext cx="4611133" cy="4638674"/>
          </a:xfrm>
          <a:prstGeom prst="rect">
            <a:avLst/>
          </a:prstGeom>
        </p:spPr>
      </p:pic>
      <p:sp>
        <p:nvSpPr>
          <p:cNvPr id="7" name="Oval 6">
            <a:extLst>
              <a:ext uri="{FF2B5EF4-FFF2-40B4-BE49-F238E27FC236}">
                <a16:creationId xmlns:a16="http://schemas.microsoft.com/office/drawing/2014/main" id="{47DA531B-A98F-C99B-D796-50630E47D00E}"/>
              </a:ext>
            </a:extLst>
          </p:cNvPr>
          <p:cNvSpPr/>
          <p:nvPr/>
        </p:nvSpPr>
        <p:spPr>
          <a:xfrm>
            <a:off x="568833" y="4416553"/>
            <a:ext cx="5353051" cy="232906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 name="Oval 7">
            <a:extLst>
              <a:ext uri="{FF2B5EF4-FFF2-40B4-BE49-F238E27FC236}">
                <a16:creationId xmlns:a16="http://schemas.microsoft.com/office/drawing/2014/main" id="{FF1C195F-B86F-B6CA-E5FA-7DE584B51242}"/>
              </a:ext>
            </a:extLst>
          </p:cNvPr>
          <p:cNvSpPr/>
          <p:nvPr/>
        </p:nvSpPr>
        <p:spPr>
          <a:xfrm>
            <a:off x="568833" y="3241345"/>
            <a:ext cx="3551516" cy="54292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Oval 8">
            <a:extLst>
              <a:ext uri="{FF2B5EF4-FFF2-40B4-BE49-F238E27FC236}">
                <a16:creationId xmlns:a16="http://schemas.microsoft.com/office/drawing/2014/main" id="{E6B6B693-AA98-9065-8F8C-AEF6657BACFE}"/>
              </a:ext>
            </a:extLst>
          </p:cNvPr>
          <p:cNvSpPr/>
          <p:nvPr/>
        </p:nvSpPr>
        <p:spPr>
          <a:xfrm>
            <a:off x="134658" y="2304384"/>
            <a:ext cx="5694641" cy="104734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1" name="Picture 10">
            <a:extLst>
              <a:ext uri="{FF2B5EF4-FFF2-40B4-BE49-F238E27FC236}">
                <a16:creationId xmlns:a16="http://schemas.microsoft.com/office/drawing/2014/main" id="{3B740553-1E0A-383A-98FC-3D2D225AEFD0}"/>
              </a:ext>
            </a:extLst>
          </p:cNvPr>
          <p:cNvPicPr>
            <a:picLocks noChangeAspect="1"/>
          </p:cNvPicPr>
          <p:nvPr/>
        </p:nvPicPr>
        <p:blipFill>
          <a:blip r:embed="rId3"/>
          <a:stretch>
            <a:fillRect/>
          </a:stretch>
        </p:blipFill>
        <p:spPr>
          <a:xfrm>
            <a:off x="5902518" y="1709928"/>
            <a:ext cx="5720649" cy="5116355"/>
          </a:xfrm>
          <a:prstGeom prst="rect">
            <a:avLst/>
          </a:prstGeom>
        </p:spPr>
      </p:pic>
      <p:sp>
        <p:nvSpPr>
          <p:cNvPr id="12" name="Oval 11">
            <a:extLst>
              <a:ext uri="{FF2B5EF4-FFF2-40B4-BE49-F238E27FC236}">
                <a16:creationId xmlns:a16="http://schemas.microsoft.com/office/drawing/2014/main" id="{BDA7C77B-4F20-3984-6895-3F88B5400898}"/>
              </a:ext>
            </a:extLst>
          </p:cNvPr>
          <p:cNvSpPr/>
          <p:nvPr/>
        </p:nvSpPr>
        <p:spPr>
          <a:xfrm>
            <a:off x="6308506" y="1804988"/>
            <a:ext cx="5362286" cy="104734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3" name="Oval 12">
            <a:extLst>
              <a:ext uri="{FF2B5EF4-FFF2-40B4-BE49-F238E27FC236}">
                <a16:creationId xmlns:a16="http://schemas.microsoft.com/office/drawing/2014/main" id="{F404BF2F-34F5-9B5D-6382-6F083A184693}"/>
              </a:ext>
            </a:extLst>
          </p:cNvPr>
          <p:cNvSpPr/>
          <p:nvPr/>
        </p:nvSpPr>
        <p:spPr>
          <a:xfrm>
            <a:off x="8748983" y="4416553"/>
            <a:ext cx="2506585" cy="54292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4" name="Oval 13">
            <a:extLst>
              <a:ext uri="{FF2B5EF4-FFF2-40B4-BE49-F238E27FC236}">
                <a16:creationId xmlns:a16="http://schemas.microsoft.com/office/drawing/2014/main" id="{AC1DA5D2-945C-ED22-28CF-F8F2291599ED}"/>
              </a:ext>
            </a:extLst>
          </p:cNvPr>
          <p:cNvSpPr/>
          <p:nvPr/>
        </p:nvSpPr>
        <p:spPr>
          <a:xfrm>
            <a:off x="7736356" y="5690999"/>
            <a:ext cx="2506585" cy="54292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56495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4EAEB-7067-223A-89E2-F3E5305A44D0}"/>
              </a:ext>
            </a:extLst>
          </p:cNvPr>
          <p:cNvSpPr>
            <a:spLocks noGrp="1"/>
          </p:cNvSpPr>
          <p:nvPr>
            <p:ph type="title"/>
          </p:nvPr>
        </p:nvSpPr>
        <p:spPr/>
        <p:txBody>
          <a:bodyPr/>
          <a:lstStyle/>
          <a:p>
            <a:r>
              <a:rPr lang="en-NZ" dirty="0"/>
              <a:t>Ko Wai Au?</a:t>
            </a:r>
          </a:p>
        </p:txBody>
      </p:sp>
      <p:sp>
        <p:nvSpPr>
          <p:cNvPr id="3" name="Content Placeholder 2">
            <a:extLst>
              <a:ext uri="{FF2B5EF4-FFF2-40B4-BE49-F238E27FC236}">
                <a16:creationId xmlns:a16="http://schemas.microsoft.com/office/drawing/2014/main" id="{860F6275-27B1-D006-2B3B-0E05EEE1A291}"/>
              </a:ext>
            </a:extLst>
          </p:cNvPr>
          <p:cNvSpPr>
            <a:spLocks noGrp="1"/>
          </p:cNvSpPr>
          <p:nvPr>
            <p:ph idx="1"/>
          </p:nvPr>
        </p:nvSpPr>
        <p:spPr>
          <a:xfrm>
            <a:off x="588125" y="1930908"/>
            <a:ext cx="4428297" cy="3767328"/>
          </a:xfrm>
        </p:spPr>
        <p:txBody>
          <a:bodyPr/>
          <a:lstStyle/>
          <a:p>
            <a:pPr marL="0" indent="0">
              <a:buNone/>
            </a:pPr>
            <a:r>
              <a:rPr lang="en-NZ" b="1" dirty="0"/>
              <a:t>Ko </a:t>
            </a:r>
            <a:r>
              <a:rPr lang="en-NZ" b="1" dirty="0" err="1"/>
              <a:t>Whitirea</a:t>
            </a:r>
            <a:r>
              <a:rPr lang="en-NZ" b="1" dirty="0"/>
              <a:t> </a:t>
            </a:r>
            <a:r>
              <a:rPr lang="en-NZ" b="1" dirty="0" err="1"/>
              <a:t>te</a:t>
            </a:r>
            <a:r>
              <a:rPr lang="en-NZ" b="1" dirty="0"/>
              <a:t> </a:t>
            </a:r>
            <a:r>
              <a:rPr lang="en-NZ" b="1" dirty="0" err="1"/>
              <a:t>maunga</a:t>
            </a:r>
            <a:br>
              <a:rPr lang="en-NZ" dirty="0"/>
            </a:br>
            <a:r>
              <a:rPr lang="en-NZ" b="1" dirty="0"/>
              <a:t>Ko Porirua </a:t>
            </a:r>
            <a:r>
              <a:rPr lang="en-NZ" b="1" dirty="0" err="1"/>
              <a:t>te</a:t>
            </a:r>
            <a:r>
              <a:rPr lang="en-NZ" b="1" dirty="0"/>
              <a:t> awa</a:t>
            </a:r>
            <a:br>
              <a:rPr lang="en-NZ" dirty="0"/>
            </a:br>
            <a:r>
              <a:rPr lang="en-NZ" b="1" dirty="0"/>
              <a:t>Ko Tainui </a:t>
            </a:r>
            <a:r>
              <a:rPr lang="en-NZ" b="1" dirty="0" err="1"/>
              <a:t>te</a:t>
            </a:r>
            <a:r>
              <a:rPr lang="en-NZ" b="1" dirty="0"/>
              <a:t> waka</a:t>
            </a:r>
            <a:br>
              <a:rPr lang="en-NZ" dirty="0"/>
            </a:br>
            <a:r>
              <a:rPr lang="en-NZ" b="1" dirty="0"/>
              <a:t>Ko Ngāti Toa </a:t>
            </a:r>
            <a:r>
              <a:rPr lang="en-NZ" b="1" dirty="0" err="1"/>
              <a:t>te</a:t>
            </a:r>
            <a:r>
              <a:rPr lang="en-NZ" b="1" dirty="0"/>
              <a:t> iwi</a:t>
            </a:r>
            <a:br>
              <a:rPr lang="en-NZ" dirty="0"/>
            </a:br>
            <a:r>
              <a:rPr lang="en-NZ" b="1" dirty="0"/>
              <a:t>Ko </a:t>
            </a:r>
            <a:r>
              <a:rPr lang="en-NZ" b="1" dirty="0" err="1"/>
              <a:t>Takapūwāhia</a:t>
            </a:r>
            <a:r>
              <a:rPr lang="en-NZ" b="1" dirty="0"/>
              <a:t> </a:t>
            </a:r>
            <a:r>
              <a:rPr lang="en-NZ" b="1" dirty="0" err="1"/>
              <a:t>te</a:t>
            </a:r>
            <a:r>
              <a:rPr lang="en-NZ" b="1" dirty="0"/>
              <a:t> marae</a:t>
            </a:r>
            <a:br>
              <a:rPr lang="en-NZ" dirty="0"/>
            </a:br>
            <a:r>
              <a:rPr lang="en-NZ" b="1" dirty="0"/>
              <a:t>Ko Michael </a:t>
            </a:r>
            <a:r>
              <a:rPr lang="en-NZ" b="1" dirty="0" err="1"/>
              <a:t>rāua</a:t>
            </a:r>
            <a:r>
              <a:rPr lang="en-NZ" b="1" dirty="0"/>
              <a:t> ko </a:t>
            </a:r>
            <a:r>
              <a:rPr lang="en-NZ" b="1" dirty="0" err="1"/>
              <a:t>Raelinda</a:t>
            </a:r>
            <a:r>
              <a:rPr lang="en-NZ" b="1" dirty="0"/>
              <a:t> </a:t>
            </a:r>
            <a:r>
              <a:rPr lang="en-NZ" b="1" dirty="0" err="1"/>
              <a:t>ōku</a:t>
            </a:r>
            <a:r>
              <a:rPr lang="en-NZ" b="1" dirty="0"/>
              <a:t> </a:t>
            </a:r>
            <a:r>
              <a:rPr lang="en-NZ" b="1" dirty="0" err="1"/>
              <a:t>mātua</a:t>
            </a:r>
            <a:br>
              <a:rPr lang="en-NZ" dirty="0"/>
            </a:br>
            <a:r>
              <a:rPr lang="en-NZ" b="1" dirty="0"/>
              <a:t>Ko Eden </a:t>
            </a:r>
            <a:r>
              <a:rPr lang="en-NZ" b="1" dirty="0" err="1"/>
              <a:t>tōku</a:t>
            </a:r>
            <a:r>
              <a:rPr lang="en-NZ" b="1" dirty="0"/>
              <a:t> </a:t>
            </a:r>
            <a:r>
              <a:rPr lang="en-NZ" b="1" dirty="0" err="1"/>
              <a:t>wahine</a:t>
            </a:r>
            <a:br>
              <a:rPr lang="en-NZ" dirty="0"/>
            </a:br>
            <a:r>
              <a:rPr lang="en-NZ" b="1" dirty="0"/>
              <a:t>Ko Oreo </a:t>
            </a:r>
            <a:r>
              <a:rPr lang="en-NZ" b="1" dirty="0" err="1"/>
              <a:t>tōku</a:t>
            </a:r>
            <a:r>
              <a:rPr lang="en-NZ" b="1" dirty="0"/>
              <a:t> </a:t>
            </a:r>
            <a:r>
              <a:rPr lang="en-NZ" b="1" dirty="0" err="1"/>
              <a:t>kurī</a:t>
            </a:r>
            <a:br>
              <a:rPr lang="en-NZ" dirty="0"/>
            </a:br>
            <a:r>
              <a:rPr lang="en-NZ" b="1" dirty="0"/>
              <a:t>Ko William ahau</a:t>
            </a:r>
          </a:p>
          <a:p>
            <a:pPr marL="0" indent="0">
              <a:buNone/>
            </a:pPr>
            <a:endParaRPr lang="en-NZ" b="1" dirty="0"/>
          </a:p>
          <a:p>
            <a:pPr marL="0" indent="0">
              <a:buNone/>
            </a:pPr>
            <a:endParaRPr lang="en-NZ" b="1" dirty="0"/>
          </a:p>
        </p:txBody>
      </p:sp>
      <p:pic>
        <p:nvPicPr>
          <p:cNvPr id="3074" name="Picture 2" descr="William Fermanis">
            <a:extLst>
              <a:ext uri="{FF2B5EF4-FFF2-40B4-BE49-F238E27FC236}">
                <a16:creationId xmlns:a16="http://schemas.microsoft.com/office/drawing/2014/main" id="{1ECC95AB-FB85-110B-2510-4F72C8397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875" y="978408"/>
            <a:ext cx="1905000"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2EA1CE2-C630-2684-A656-AD9568CBA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542" y="3769861"/>
            <a:ext cx="2041250" cy="20412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78" name="Picture 6" descr="Kelburn Campus Victoria and Wellington Neighborhoods Stock Image - Image of  fashioned, historical: 103833415">
            <a:extLst>
              <a:ext uri="{FF2B5EF4-FFF2-40B4-BE49-F238E27FC236}">
                <a16:creationId xmlns:a16="http://schemas.microsoft.com/office/drawing/2014/main" id="{C1023884-B82E-8C79-89B1-2D0CDDE01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422" y="1930908"/>
            <a:ext cx="4052272" cy="3039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656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48F835-0157-EAA9-0709-F98CA85C56B9}"/>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Examples: Fake vs. real emails and texts</a:t>
            </a:r>
          </a:p>
        </p:txBody>
      </p:sp>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26B842F7-0E05-1975-F2EA-46078DBD22C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dirty="0"/>
              <a:t>Authentic Communication Features</a:t>
            </a:r>
          </a:p>
          <a:p>
            <a:pPr marL="0" lvl="1" indent="0">
              <a:buNone/>
            </a:pPr>
            <a:r>
              <a:rPr lang="en-US" sz="1400" dirty="0"/>
              <a:t>Real emails and texts typically have correct sender information and </a:t>
            </a:r>
            <a:r>
              <a:rPr lang="en-US" sz="1400" dirty="0" err="1"/>
              <a:t>personalised</a:t>
            </a:r>
            <a:r>
              <a:rPr lang="en-US" sz="1400" dirty="0"/>
              <a:t> content. </a:t>
            </a:r>
          </a:p>
          <a:p>
            <a:pPr marL="0" indent="0">
              <a:spcBef>
                <a:spcPts val="2500"/>
              </a:spcBef>
              <a:buNone/>
            </a:pPr>
            <a:r>
              <a:rPr lang="en-US" sz="1400" b="1" dirty="0"/>
              <a:t>Phishing Attempt Indicators</a:t>
            </a:r>
          </a:p>
          <a:p>
            <a:pPr marL="0" lvl="1" indent="0">
              <a:buNone/>
            </a:pPr>
            <a:r>
              <a:rPr lang="en-US" sz="1400" dirty="0"/>
              <a:t>Fake messages often contain suspicious links, poor grammar, and urgent requests.</a:t>
            </a:r>
          </a:p>
          <a:p>
            <a:pPr marL="0" indent="0">
              <a:spcBef>
                <a:spcPts val="2500"/>
              </a:spcBef>
              <a:buNone/>
            </a:pPr>
            <a:r>
              <a:rPr lang="en-US" sz="1400" b="1" dirty="0"/>
              <a:t>Real Email Addresses/numbers</a:t>
            </a:r>
          </a:p>
          <a:p>
            <a:pPr marL="0" lvl="1" indent="0">
              <a:buNone/>
            </a:pPr>
            <a:r>
              <a:rPr lang="en-US" sz="1400" dirty="0"/>
              <a:t>Email addresses/numbers are correct and follow conventional format, </a:t>
            </a:r>
            <a:r>
              <a:rPr lang="en-US" sz="1400" dirty="0" err="1"/>
              <a:t>ie</a:t>
            </a:r>
            <a:r>
              <a:rPr lang="en-US" sz="1400" dirty="0"/>
              <a:t>. </a:t>
            </a:r>
            <a:r>
              <a:rPr lang="en-US" sz="1400" dirty="0">
                <a:hlinkClick r:id="rId3"/>
              </a:rPr>
              <a:t>security@account.meta.com</a:t>
            </a:r>
            <a:r>
              <a:rPr lang="en-US" sz="1400" dirty="0"/>
              <a:t> vs </a:t>
            </a:r>
            <a:r>
              <a:rPr lang="en-US" sz="1400" dirty="0">
                <a:hlinkClick r:id="rId4"/>
              </a:rPr>
              <a:t>security@account.mita.com</a:t>
            </a:r>
            <a:r>
              <a:rPr lang="en-US" sz="1400" dirty="0"/>
              <a:t>  </a:t>
            </a:r>
            <a:endParaRPr lang="en-NZ" sz="1400" dirty="0"/>
          </a:p>
        </p:txBody>
      </p:sp>
      <p:pic>
        <p:nvPicPr>
          <p:cNvPr id="6146" name="Picture 2" descr="New Zealand Phone Number Format: A Complete Guide">
            <a:extLst>
              <a:ext uri="{FF2B5EF4-FFF2-40B4-BE49-F238E27FC236}">
                <a16:creationId xmlns:a16="http://schemas.microsoft.com/office/drawing/2014/main" id="{2364A274-AAAC-85F0-BF6E-655DB2FE8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 y="4079681"/>
            <a:ext cx="4825506" cy="2066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D9903B0-B719-45AB-302A-F5EFEE7DF8B6}"/>
              </a:ext>
            </a:extLst>
          </p:cNvPr>
          <p:cNvPicPr>
            <a:picLocks noChangeAspect="1"/>
          </p:cNvPicPr>
          <p:nvPr/>
        </p:nvPicPr>
        <p:blipFill>
          <a:blip r:embed="rId6"/>
          <a:stretch>
            <a:fillRect/>
          </a:stretch>
        </p:blipFill>
        <p:spPr>
          <a:xfrm>
            <a:off x="400171" y="330030"/>
            <a:ext cx="4825506" cy="3651044"/>
          </a:xfrm>
          <a:prstGeom prst="rect">
            <a:avLst/>
          </a:prstGeom>
        </p:spPr>
      </p:pic>
    </p:spTree>
    <p:extLst>
      <p:ext uri="{BB962C8B-B14F-4D97-AF65-F5344CB8AC3E}">
        <p14:creationId xmlns:p14="http://schemas.microsoft.com/office/powerpoint/2010/main" val="2157011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29883-919A-65DD-F7F1-F0DD8E3894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5A14F4-B88B-7340-1A5D-4E80C2EAA009}"/>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2400" dirty="0"/>
              <a:t>Assignment</a:t>
            </a:r>
            <a:r>
              <a:rPr lang="en-US" sz="2400" b="1" kern="1200" dirty="0">
                <a:solidFill>
                  <a:schemeClr val="tx1"/>
                </a:solidFill>
                <a:latin typeface="+mj-lt"/>
                <a:ea typeface="+mj-ea"/>
                <a:cs typeface="+mj-cs"/>
              </a:rPr>
              <a:t>: </a:t>
            </a:r>
            <a:r>
              <a:rPr lang="en-US" sz="2400" dirty="0"/>
              <a:t>Create your own phishing email and send it to a parent/teacher </a:t>
            </a:r>
            <a:endParaRPr lang="en-US" sz="2400" b="1"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03477FED-A85D-D004-751D-C979F3BA434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dirty="0"/>
              <a:t>Small details</a:t>
            </a:r>
          </a:p>
          <a:p>
            <a:pPr marL="0" lvl="1" indent="0">
              <a:buNone/>
            </a:pPr>
            <a:r>
              <a:rPr lang="en-US" sz="1400" dirty="0"/>
              <a:t>Focus on the small details that you would notice are suspicious when reading or viewing an email if missing.</a:t>
            </a:r>
          </a:p>
          <a:p>
            <a:pPr marL="0" indent="0">
              <a:spcBef>
                <a:spcPts val="2500"/>
              </a:spcBef>
              <a:buNone/>
            </a:pPr>
            <a:r>
              <a:rPr lang="en-US" sz="1400" b="1" dirty="0"/>
              <a:t>Context</a:t>
            </a:r>
          </a:p>
          <a:p>
            <a:pPr marL="0" lvl="1" indent="0">
              <a:buNone/>
            </a:pPr>
            <a:r>
              <a:rPr lang="en-US" sz="1400" dirty="0"/>
              <a:t>What type of email do you expect your target to respond to or consider in the first place.</a:t>
            </a:r>
            <a:endParaRPr lang="en-NZ" sz="1400" dirty="0"/>
          </a:p>
        </p:txBody>
      </p:sp>
      <p:pic>
        <p:nvPicPr>
          <p:cNvPr id="5" name="Content Placeholder 4" descr="Password concept background with magnifying glass.">
            <a:extLst>
              <a:ext uri="{FF2B5EF4-FFF2-40B4-BE49-F238E27FC236}">
                <a16:creationId xmlns:a16="http://schemas.microsoft.com/office/drawing/2014/main" id="{EA8BA3E8-F797-DE3B-3045-CBED95D6BAB0}"/>
              </a:ext>
            </a:extLst>
          </p:cNvPr>
          <p:cNvPicPr>
            <a:picLocks noGrp="1" noChangeAspect="1"/>
          </p:cNvPicPr>
          <p:nvPr>
            <p:ph sz="half" idx="1"/>
          </p:nvPr>
        </p:nvPicPr>
        <p:blipFill>
          <a:blip r:embed="rId3"/>
          <a:srcRect l="14103" r="20715" b="1"/>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1636888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8BD8457-2BCF-98EC-C1EB-49BD3C9D2AF5}"/>
              </a:ext>
            </a:extLst>
          </p:cNvPr>
          <p:cNvSpPr>
            <a:spLocks noGrp="1"/>
          </p:cNvSpPr>
          <p:nvPr>
            <p:ph type="ctrTitle"/>
          </p:nvPr>
        </p:nvSpPr>
        <p:spPr>
          <a:xfrm>
            <a:off x="521208" y="1211766"/>
            <a:ext cx="7237052" cy="4727988"/>
          </a:xfrm>
        </p:spPr>
        <p:txBody>
          <a:bodyPr anchor="b">
            <a:normAutofit/>
          </a:bodyPr>
          <a:lstStyle/>
          <a:p>
            <a:r>
              <a:rPr lang="en-NZ" sz="7400"/>
              <a:t>Discussion, Reflection, and Take-Home Application</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849969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25724-FA9D-AF29-8C61-70CA90C3A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D1FE6B-F3D3-C50A-BB4B-AC0EFC50514F}"/>
              </a:ext>
            </a:extLst>
          </p:cNvPr>
          <p:cNvSpPr>
            <a:spLocks noGrp="1"/>
          </p:cNvSpPr>
          <p:nvPr>
            <p:ph type="title"/>
          </p:nvPr>
        </p:nvSpPr>
        <p:spPr/>
        <p:txBody>
          <a:bodyPr>
            <a:normAutofit/>
          </a:bodyPr>
          <a:lstStyle/>
          <a:p>
            <a:r>
              <a:rPr lang="en-NZ" sz="4000" dirty="0"/>
              <a:t>Questions?</a:t>
            </a:r>
          </a:p>
        </p:txBody>
      </p:sp>
      <p:sp>
        <p:nvSpPr>
          <p:cNvPr id="4" name="Title 1">
            <a:extLst>
              <a:ext uri="{FF2B5EF4-FFF2-40B4-BE49-F238E27FC236}">
                <a16:creationId xmlns:a16="http://schemas.microsoft.com/office/drawing/2014/main" id="{C5F35256-286F-C948-3A69-303D1CB3FA6A}"/>
              </a:ext>
            </a:extLst>
          </p:cNvPr>
          <p:cNvSpPr txBox="1">
            <a:spLocks/>
          </p:cNvSpPr>
          <p:nvPr/>
        </p:nvSpPr>
        <p:spPr>
          <a:xfrm>
            <a:off x="606933" y="2254757"/>
            <a:ext cx="11155680" cy="244106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marL="457200" indent="-457200">
              <a:buFontTx/>
              <a:buChar char="-"/>
            </a:pPr>
            <a:r>
              <a:rPr lang="en-NZ" sz="2800" dirty="0"/>
              <a:t>What we learned?</a:t>
            </a:r>
          </a:p>
          <a:p>
            <a:pPr marL="457200" indent="-457200">
              <a:buFontTx/>
              <a:buChar char="-"/>
            </a:pPr>
            <a:r>
              <a:rPr lang="en-NZ" sz="2800" dirty="0"/>
              <a:t>What I’m Studying?</a:t>
            </a:r>
          </a:p>
          <a:p>
            <a:pPr marL="457200" indent="-457200">
              <a:buFontTx/>
              <a:buChar char="-"/>
            </a:pPr>
            <a:r>
              <a:rPr lang="en-NZ" sz="2800" dirty="0"/>
              <a:t>Where to start if I want to continue studying?</a:t>
            </a:r>
          </a:p>
          <a:p>
            <a:pPr marL="457200" indent="-457200">
              <a:buFontTx/>
              <a:buChar char="-"/>
            </a:pPr>
            <a:r>
              <a:rPr lang="en-NZ" sz="2800" dirty="0"/>
              <a:t>Anything to do with Software Engineering or Cyber Security?</a:t>
            </a:r>
          </a:p>
        </p:txBody>
      </p:sp>
    </p:spTree>
    <p:extLst>
      <p:ext uri="{BB962C8B-B14F-4D97-AF65-F5344CB8AC3E}">
        <p14:creationId xmlns:p14="http://schemas.microsoft.com/office/powerpoint/2010/main" val="644848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6C33AC-8BFD-F3F3-B584-0CDD493ADBC1}"/>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100" dirty="0"/>
              <a:t>Homework:</a:t>
            </a:r>
            <a:endParaRPr lang="en-US" sz="3100" b="1" kern="1200" dirty="0">
              <a:solidFill>
                <a:schemeClr val="tx1"/>
              </a:solidFill>
              <a:latin typeface="+mj-lt"/>
              <a:ea typeface="+mj-ea"/>
              <a:cs typeface="+mj-cs"/>
            </a:endParaRPr>
          </a:p>
        </p:txBody>
      </p:sp>
      <p:pic>
        <p:nvPicPr>
          <p:cNvPr id="5" name="Content Placeholder 4" descr="Mid-adult caucasian woman walking into her office wearing a protective mask and waving to her colleague.">
            <a:extLst>
              <a:ext uri="{FF2B5EF4-FFF2-40B4-BE49-F238E27FC236}">
                <a16:creationId xmlns:a16="http://schemas.microsoft.com/office/drawing/2014/main" id="{CF4233B2-F15F-4EE1-96A1-4C418A4EB478}"/>
              </a:ext>
            </a:extLst>
          </p:cNvPr>
          <p:cNvPicPr>
            <a:picLocks noGrp="1" noChangeAspect="1"/>
          </p:cNvPicPr>
          <p:nvPr>
            <p:ph sz="half" idx="1"/>
          </p:nvPr>
        </p:nvPicPr>
        <p:blipFill>
          <a:blip r:embed="rId3"/>
          <a:srcRect l="23292" r="28435"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0BEBA7A-81D1-9AEB-C383-B50B1E982BEB}"/>
              </a:ext>
            </a:extLst>
          </p:cNvPr>
          <p:cNvSpPr txBox="1">
            <a:spLocks/>
          </p:cNvSpPr>
          <p:nvPr/>
        </p:nvSpPr>
        <p:spPr>
          <a:xfrm>
            <a:off x="5484611" y="3550158"/>
            <a:ext cx="4754880" cy="146304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nSpc>
                <a:spcPct val="90000"/>
              </a:lnSpc>
            </a:pPr>
            <a:r>
              <a:rPr lang="en-US" sz="2400" dirty="0"/>
              <a:t>Phishing Assignment: Create your own phishing email and send it to a parent/teacher </a:t>
            </a:r>
          </a:p>
        </p:txBody>
      </p:sp>
      <p:sp>
        <p:nvSpPr>
          <p:cNvPr id="6" name="Title 1">
            <a:extLst>
              <a:ext uri="{FF2B5EF4-FFF2-40B4-BE49-F238E27FC236}">
                <a16:creationId xmlns:a16="http://schemas.microsoft.com/office/drawing/2014/main" id="{59409CD6-E68E-E880-1871-88AF1CF42588}"/>
              </a:ext>
            </a:extLst>
          </p:cNvPr>
          <p:cNvSpPr txBox="1">
            <a:spLocks/>
          </p:cNvSpPr>
          <p:nvPr/>
        </p:nvSpPr>
        <p:spPr>
          <a:xfrm>
            <a:off x="5484611" y="1705361"/>
            <a:ext cx="4754880" cy="146304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nSpc>
                <a:spcPct val="90000"/>
              </a:lnSpc>
            </a:pPr>
            <a:r>
              <a:rPr lang="en-US" sz="2400" dirty="0"/>
              <a:t>Password Assignment: Building a strong passphrase using words, numbers, and symbols and testing it on both Websites.</a:t>
            </a:r>
          </a:p>
        </p:txBody>
      </p:sp>
    </p:spTree>
    <p:extLst>
      <p:ext uri="{BB962C8B-B14F-4D97-AF65-F5344CB8AC3E}">
        <p14:creationId xmlns:p14="http://schemas.microsoft.com/office/powerpoint/2010/main" val="790119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4" name="Freeform: Shape 13">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6" name="Content Placeholder 5">
            <a:extLst>
              <a:ext uri="{FF2B5EF4-FFF2-40B4-BE49-F238E27FC236}">
                <a16:creationId xmlns:a16="http://schemas.microsoft.com/office/drawing/2014/main" id="{33A6665D-4F85-B2BF-522D-D9A6F45DC903}"/>
              </a:ext>
            </a:extLst>
          </p:cNvPr>
          <p:cNvSpPr>
            <a:spLocks noGrp="1"/>
          </p:cNvSpPr>
          <p:nvPr>
            <p:ph sz="half" idx="2"/>
          </p:nvPr>
        </p:nvSpPr>
        <p:spPr>
          <a:xfrm>
            <a:off x="8001000" y="2578608"/>
            <a:ext cx="3685032" cy="3767328"/>
          </a:xfrm>
        </p:spPr>
        <p:txBody>
          <a:bodyPr/>
          <a:lstStyle/>
          <a:p>
            <a:r>
              <a:rPr lang="en-NZ" dirty="0"/>
              <a:t>Go to </a:t>
            </a:r>
            <a:r>
              <a:rPr lang="en-NZ" dirty="0" err="1"/>
              <a:t>Github</a:t>
            </a:r>
            <a:r>
              <a:rPr lang="en-NZ" dirty="0"/>
              <a:t>/William-Fermanis</a:t>
            </a:r>
          </a:p>
          <a:p>
            <a:pPr lvl="1"/>
            <a:r>
              <a:rPr lang="en-NZ" dirty="0"/>
              <a:t>Go To Cyber Safety Course Repository</a:t>
            </a:r>
          </a:p>
          <a:p>
            <a:pPr lvl="1"/>
            <a:r>
              <a:rPr lang="en-NZ" dirty="0"/>
              <a:t>Download and Play Password Security Game using Python</a:t>
            </a:r>
          </a:p>
          <a:p>
            <a:pPr lvl="1"/>
            <a:r>
              <a:rPr lang="en-NZ" dirty="0"/>
              <a:t>Extra: This is a bit extra to set up so maybe try the first two and do this at home if you are interested in coding and password guessing (I can provide a demo if you are interested)</a:t>
            </a:r>
          </a:p>
          <a:p>
            <a:pPr marL="457200" lvl="1" indent="0">
              <a:buNone/>
            </a:pPr>
            <a:endParaRPr lang="en-NZ" dirty="0"/>
          </a:p>
          <a:p>
            <a:endParaRPr lang="en-NZ" dirty="0"/>
          </a:p>
        </p:txBody>
      </p:sp>
      <p:sp>
        <p:nvSpPr>
          <p:cNvPr id="8" name="Title 7">
            <a:extLst>
              <a:ext uri="{FF2B5EF4-FFF2-40B4-BE49-F238E27FC236}">
                <a16:creationId xmlns:a16="http://schemas.microsoft.com/office/drawing/2014/main" id="{36C0F200-1CC5-C7CA-966A-6C4DEE3E9FE8}"/>
              </a:ext>
            </a:extLst>
          </p:cNvPr>
          <p:cNvSpPr>
            <a:spLocks noGrp="1"/>
          </p:cNvSpPr>
          <p:nvPr>
            <p:ph type="title"/>
          </p:nvPr>
        </p:nvSpPr>
        <p:spPr/>
        <p:txBody>
          <a:bodyPr/>
          <a:lstStyle/>
          <a:p>
            <a:r>
              <a:rPr lang="en-NZ" dirty="0"/>
              <a:t>Extra Time:</a:t>
            </a:r>
          </a:p>
        </p:txBody>
      </p:sp>
      <p:sp>
        <p:nvSpPr>
          <p:cNvPr id="11" name="Content Placeholder 10">
            <a:extLst>
              <a:ext uri="{FF2B5EF4-FFF2-40B4-BE49-F238E27FC236}">
                <a16:creationId xmlns:a16="http://schemas.microsoft.com/office/drawing/2014/main" id="{FBEC8C8E-910F-3150-3896-DD8655699B9A}"/>
              </a:ext>
            </a:extLst>
          </p:cNvPr>
          <p:cNvSpPr>
            <a:spLocks noGrp="1"/>
          </p:cNvSpPr>
          <p:nvPr>
            <p:ph sz="half" idx="1"/>
          </p:nvPr>
        </p:nvSpPr>
        <p:spPr>
          <a:xfrm>
            <a:off x="521208" y="2578608"/>
            <a:ext cx="3536442" cy="3767328"/>
          </a:xfrm>
        </p:spPr>
        <p:txBody>
          <a:bodyPr/>
          <a:lstStyle/>
          <a:p>
            <a:r>
              <a:rPr lang="en-NZ" dirty="0"/>
              <a:t>Go to </a:t>
            </a:r>
            <a:r>
              <a:rPr lang="en-NZ" dirty="0" err="1"/>
              <a:t>Interland</a:t>
            </a:r>
            <a:r>
              <a:rPr lang="en-NZ" dirty="0"/>
              <a:t> and play either:</a:t>
            </a:r>
          </a:p>
          <a:p>
            <a:pPr lvl="1"/>
            <a:r>
              <a:rPr lang="en-NZ" dirty="0"/>
              <a:t>Don’t Fall for the Fake</a:t>
            </a:r>
          </a:p>
          <a:p>
            <a:pPr lvl="1"/>
            <a:r>
              <a:rPr lang="en-NZ" dirty="0"/>
              <a:t>Tower of Treasure</a:t>
            </a:r>
          </a:p>
          <a:p>
            <a:pPr marL="0" indent="0">
              <a:buNone/>
            </a:pPr>
            <a:r>
              <a:rPr lang="en-NZ" dirty="0"/>
              <a:t>https://beinternetawesome.withgoogle.com/en_us/interland</a:t>
            </a:r>
          </a:p>
        </p:txBody>
      </p:sp>
      <p:sp>
        <p:nvSpPr>
          <p:cNvPr id="13" name="Content Placeholder 10">
            <a:extLst>
              <a:ext uri="{FF2B5EF4-FFF2-40B4-BE49-F238E27FC236}">
                <a16:creationId xmlns:a16="http://schemas.microsoft.com/office/drawing/2014/main" id="{B46BA753-70DB-A7BA-1B12-723F2390FDCC}"/>
              </a:ext>
            </a:extLst>
          </p:cNvPr>
          <p:cNvSpPr txBox="1">
            <a:spLocks/>
          </p:cNvSpPr>
          <p:nvPr/>
        </p:nvSpPr>
        <p:spPr>
          <a:xfrm>
            <a:off x="4261104" y="2578608"/>
            <a:ext cx="3536442" cy="37673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dirty="0"/>
              <a:t>Do your Assignments for the day</a:t>
            </a:r>
          </a:p>
        </p:txBody>
      </p:sp>
    </p:spTree>
    <p:extLst>
      <p:ext uri="{BB962C8B-B14F-4D97-AF65-F5344CB8AC3E}">
        <p14:creationId xmlns:p14="http://schemas.microsoft.com/office/powerpoint/2010/main" val="666534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FF41B-64EC-2F11-89C9-865D537388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9A1A4-08B3-6232-838F-F542F2CE953B}"/>
              </a:ext>
            </a:extLst>
          </p:cNvPr>
          <p:cNvSpPr>
            <a:spLocks noGrp="1"/>
          </p:cNvSpPr>
          <p:nvPr>
            <p:ph type="title"/>
          </p:nvPr>
        </p:nvSpPr>
        <p:spPr>
          <a:xfrm>
            <a:off x="8138412" y="995186"/>
            <a:ext cx="4570909" cy="1463040"/>
          </a:xfrm>
        </p:spPr>
        <p:txBody>
          <a:bodyPr/>
          <a:lstStyle/>
          <a:p>
            <a:r>
              <a:rPr lang="en-NZ" dirty="0"/>
              <a:t>He aha </a:t>
            </a:r>
            <a:r>
              <a:rPr lang="en-NZ" dirty="0" err="1"/>
              <a:t>tēnei</a:t>
            </a:r>
            <a:r>
              <a:rPr lang="en-NZ" dirty="0"/>
              <a:t>?</a:t>
            </a:r>
          </a:p>
        </p:txBody>
      </p:sp>
      <p:sp>
        <p:nvSpPr>
          <p:cNvPr id="3" name="Content Placeholder 2">
            <a:extLst>
              <a:ext uri="{FF2B5EF4-FFF2-40B4-BE49-F238E27FC236}">
                <a16:creationId xmlns:a16="http://schemas.microsoft.com/office/drawing/2014/main" id="{1AA00908-1869-3CDC-6F5B-9C691416452E}"/>
              </a:ext>
            </a:extLst>
          </p:cNvPr>
          <p:cNvSpPr>
            <a:spLocks noGrp="1"/>
          </p:cNvSpPr>
          <p:nvPr>
            <p:ph idx="1"/>
          </p:nvPr>
        </p:nvSpPr>
        <p:spPr>
          <a:xfrm>
            <a:off x="588125" y="1930908"/>
            <a:ext cx="8807545" cy="3767328"/>
          </a:xfrm>
        </p:spPr>
        <p:txBody>
          <a:bodyPr>
            <a:normAutofit lnSpcReduction="10000"/>
          </a:bodyPr>
          <a:lstStyle/>
          <a:p>
            <a:pPr>
              <a:buFontTx/>
              <a:buChar char="-"/>
            </a:pPr>
            <a:r>
              <a:rPr lang="en-NZ" sz="3600" b="1" dirty="0"/>
              <a:t>4 Week Course</a:t>
            </a:r>
          </a:p>
          <a:p>
            <a:pPr>
              <a:buFontTx/>
              <a:buChar char="-"/>
            </a:pPr>
            <a:r>
              <a:rPr lang="en-NZ" sz="3600" b="1" dirty="0"/>
              <a:t>Intro to Cyber Safety &amp; Cyber Security</a:t>
            </a:r>
          </a:p>
          <a:p>
            <a:pPr>
              <a:buFontTx/>
              <a:buChar char="-"/>
            </a:pPr>
            <a:r>
              <a:rPr lang="en-NZ" sz="3600" b="1" dirty="0"/>
              <a:t>Not Graded (Maybe Evaluated) </a:t>
            </a:r>
          </a:p>
          <a:p>
            <a:pPr>
              <a:buFontTx/>
              <a:buChar char="-"/>
            </a:pPr>
            <a:r>
              <a:rPr lang="en-NZ" sz="3600" b="1" dirty="0"/>
              <a:t>Password Security, Phishing, Device Security, Cyber Bullying, Digital Footprints, Online Sharing</a:t>
            </a:r>
            <a:endParaRPr lang="en-NZ" b="1" dirty="0"/>
          </a:p>
        </p:txBody>
      </p:sp>
    </p:spTree>
    <p:extLst>
      <p:ext uri="{BB962C8B-B14F-4D97-AF65-F5344CB8AC3E}">
        <p14:creationId xmlns:p14="http://schemas.microsoft.com/office/powerpoint/2010/main" val="259164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7ADD-4DB5-76D4-58A1-B3568AF649E1}"/>
              </a:ext>
            </a:extLst>
          </p:cNvPr>
          <p:cNvSpPr>
            <a:spLocks noGrp="1"/>
          </p:cNvSpPr>
          <p:nvPr>
            <p:ph type="title"/>
          </p:nvPr>
        </p:nvSpPr>
        <p:spPr/>
        <p:txBody>
          <a:bodyPr/>
          <a:lstStyle/>
          <a:p>
            <a:r>
              <a:rPr lang="en-NZ" dirty="0"/>
              <a:t>What is Cyber Safety? </a:t>
            </a:r>
          </a:p>
        </p:txBody>
      </p:sp>
      <p:sp>
        <p:nvSpPr>
          <p:cNvPr id="3" name="Content Placeholder 2">
            <a:extLst>
              <a:ext uri="{FF2B5EF4-FFF2-40B4-BE49-F238E27FC236}">
                <a16:creationId xmlns:a16="http://schemas.microsoft.com/office/drawing/2014/main" id="{A69B26F8-CFE6-F4E4-8BCF-2EC95A8A39C7}"/>
              </a:ext>
            </a:extLst>
          </p:cNvPr>
          <p:cNvSpPr>
            <a:spLocks noGrp="1"/>
          </p:cNvSpPr>
          <p:nvPr>
            <p:ph idx="1"/>
          </p:nvPr>
        </p:nvSpPr>
        <p:spPr/>
        <p:txBody>
          <a:bodyPr/>
          <a:lstStyle/>
          <a:p>
            <a:r>
              <a:rPr lang="en-US" dirty="0"/>
              <a:t>Cyber safety refers to the safe and responsible use of technology, encompassing practices and behaviors that protect individuals and organizations from online risks. - Google AI</a:t>
            </a:r>
          </a:p>
          <a:p>
            <a:r>
              <a:rPr lang="en-US" b="1" dirty="0"/>
              <a:t>Cyber safety</a:t>
            </a:r>
            <a:r>
              <a:rPr lang="en-US" dirty="0"/>
              <a:t> refers to the safe and responsible use of the internet, devices, and online platforms to protect yourself and others from harm. It focuses on </a:t>
            </a:r>
            <a:r>
              <a:rPr lang="en-US" b="1" dirty="0"/>
              <a:t>protecting personal information, avoiding dangerous online </a:t>
            </a:r>
            <a:r>
              <a:rPr lang="en-US" b="1" dirty="0" err="1"/>
              <a:t>behaviour</a:t>
            </a:r>
            <a:r>
              <a:rPr lang="en-US" b="1" dirty="0"/>
              <a:t>, and understanding how to interact respectfully and securely online</a:t>
            </a:r>
            <a:r>
              <a:rPr lang="en-US" dirty="0"/>
              <a:t>. – Chat GPT</a:t>
            </a:r>
          </a:p>
          <a:p>
            <a:r>
              <a:rPr lang="en-US" dirty="0"/>
              <a:t>Cyber Safety is using technology in a safe way to avoid, detect, or protect myself from digital threats. – Me GPT</a:t>
            </a:r>
            <a:endParaRPr lang="en-NZ" dirty="0"/>
          </a:p>
        </p:txBody>
      </p:sp>
    </p:spTree>
    <p:extLst>
      <p:ext uri="{BB962C8B-B14F-4D97-AF65-F5344CB8AC3E}">
        <p14:creationId xmlns:p14="http://schemas.microsoft.com/office/powerpoint/2010/main" val="12021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E1920-D0AB-F4DA-C76B-40B18616F4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85FA8B-9DA4-ACE5-0910-F7E2A62F8444}"/>
              </a:ext>
            </a:extLst>
          </p:cNvPr>
          <p:cNvSpPr>
            <a:spLocks noGrp="1"/>
          </p:cNvSpPr>
          <p:nvPr>
            <p:ph type="title"/>
          </p:nvPr>
        </p:nvSpPr>
        <p:spPr/>
        <p:txBody>
          <a:bodyPr/>
          <a:lstStyle/>
          <a:p>
            <a:r>
              <a:rPr lang="en-NZ" dirty="0"/>
              <a:t>What is Cyber Security? </a:t>
            </a:r>
          </a:p>
        </p:txBody>
      </p:sp>
      <p:sp>
        <p:nvSpPr>
          <p:cNvPr id="3" name="Content Placeholder 2">
            <a:extLst>
              <a:ext uri="{FF2B5EF4-FFF2-40B4-BE49-F238E27FC236}">
                <a16:creationId xmlns:a16="http://schemas.microsoft.com/office/drawing/2014/main" id="{6857CCA7-3AE8-4092-47C1-57B389FAA79F}"/>
              </a:ext>
            </a:extLst>
          </p:cNvPr>
          <p:cNvSpPr>
            <a:spLocks noGrp="1"/>
          </p:cNvSpPr>
          <p:nvPr>
            <p:ph idx="1"/>
          </p:nvPr>
        </p:nvSpPr>
        <p:spPr/>
        <p:txBody>
          <a:bodyPr/>
          <a:lstStyle/>
          <a:p>
            <a:r>
              <a:rPr lang="en-US" dirty="0"/>
              <a:t>Cybersecurity is the practice of protecting computer systems, networks, and data from digital attacks, damage, or unauthorized access. Google AI</a:t>
            </a:r>
          </a:p>
          <a:p>
            <a:r>
              <a:rPr lang="en-US" b="1" dirty="0"/>
              <a:t>Cyber security</a:t>
            </a:r>
            <a:r>
              <a:rPr lang="en-US" dirty="0"/>
              <a:t> is the practice of protecting systems, networks, and data from digital attacks. These attacks can come from hackers, malware, viruses, or other threats that try to access, steal, damage, or disrupt sensitive information or operations. – Chat GPT</a:t>
            </a:r>
          </a:p>
          <a:p>
            <a:r>
              <a:rPr lang="en-US" dirty="0"/>
              <a:t>Cyber Security involves the active protection of systems and their components from threats. – Me GPT</a:t>
            </a:r>
            <a:endParaRPr lang="en-NZ" dirty="0"/>
          </a:p>
        </p:txBody>
      </p:sp>
    </p:spTree>
    <p:extLst>
      <p:ext uri="{BB962C8B-B14F-4D97-AF65-F5344CB8AC3E}">
        <p14:creationId xmlns:p14="http://schemas.microsoft.com/office/powerpoint/2010/main" val="364740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E10C-980B-D71C-933E-8DE24D65E5EF}"/>
              </a:ext>
            </a:extLst>
          </p:cNvPr>
          <p:cNvSpPr>
            <a:spLocks noGrp="1"/>
          </p:cNvSpPr>
          <p:nvPr>
            <p:ph type="title"/>
          </p:nvPr>
        </p:nvSpPr>
        <p:spPr/>
        <p:txBody>
          <a:bodyPr/>
          <a:lstStyle/>
          <a:p>
            <a:r>
              <a:rPr lang="en-NZ" dirty="0"/>
              <a:t>Why Cyber Safety or Cyber Security?</a:t>
            </a:r>
          </a:p>
        </p:txBody>
      </p:sp>
      <p:sp>
        <p:nvSpPr>
          <p:cNvPr id="3" name="Content Placeholder 2">
            <a:extLst>
              <a:ext uri="{FF2B5EF4-FFF2-40B4-BE49-F238E27FC236}">
                <a16:creationId xmlns:a16="http://schemas.microsoft.com/office/drawing/2014/main" id="{288F4488-4D2E-9658-0C12-6A85CFD7E942}"/>
              </a:ext>
            </a:extLst>
          </p:cNvPr>
          <p:cNvSpPr>
            <a:spLocks noGrp="1"/>
          </p:cNvSpPr>
          <p:nvPr>
            <p:ph idx="1"/>
          </p:nvPr>
        </p:nvSpPr>
        <p:spPr>
          <a:xfrm>
            <a:off x="521208" y="2618556"/>
            <a:ext cx="4747078" cy="2481950"/>
          </a:xfrm>
        </p:spPr>
        <p:txBody>
          <a:bodyPr>
            <a:normAutofit/>
          </a:bodyPr>
          <a:lstStyle/>
          <a:p>
            <a:r>
              <a:rPr lang="en-NZ" sz="2000" b="1" dirty="0"/>
              <a:t>How many devices do you use a day?</a:t>
            </a:r>
          </a:p>
          <a:p>
            <a:r>
              <a:rPr lang="en-NZ" sz="2000" b="1" dirty="0"/>
              <a:t>How many devices do you see a day?</a:t>
            </a:r>
          </a:p>
          <a:p>
            <a:r>
              <a:rPr lang="en-NZ" sz="2000" b="1" dirty="0"/>
              <a:t>How much of your info is on those devices? (Photos, Passwords, Accounts, etc)</a:t>
            </a:r>
          </a:p>
        </p:txBody>
      </p:sp>
      <p:pic>
        <p:nvPicPr>
          <p:cNvPr id="2050" name="Picture 2" descr="Smart devices: using them safely in your home - NCSC.GOV.UK">
            <a:extLst>
              <a:ext uri="{FF2B5EF4-FFF2-40B4-BE49-F238E27FC236}">
                <a16:creationId xmlns:a16="http://schemas.microsoft.com/office/drawing/2014/main" id="{C94C90CB-ABC4-45E1-1842-81BE3BEC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273" y="2618556"/>
            <a:ext cx="5756910" cy="2878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30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4EA2D2-5225-A7F2-3804-6616F47DA8D3}"/>
              </a:ext>
            </a:extLst>
          </p:cNvPr>
          <p:cNvSpPr>
            <a:spLocks noGrp="1"/>
          </p:cNvSpPr>
          <p:nvPr>
            <p:ph type="ctrTitle"/>
          </p:nvPr>
        </p:nvSpPr>
        <p:spPr>
          <a:xfrm>
            <a:off x="517870" y="978408"/>
            <a:ext cx="8107790" cy="3431580"/>
          </a:xfrm>
        </p:spPr>
        <p:txBody>
          <a:bodyPr anchor="t">
            <a:normAutofit/>
          </a:bodyPr>
          <a:lstStyle/>
          <a:p>
            <a:pPr>
              <a:lnSpc>
                <a:spcPct val="90000"/>
              </a:lnSpc>
            </a:pPr>
            <a:r>
              <a:rPr lang="en-NZ" sz="5600" dirty="0"/>
              <a:t>Lesson Plan: Password Protection and Phishing Awareness</a:t>
            </a:r>
          </a:p>
        </p:txBody>
      </p:sp>
      <p:sp>
        <p:nvSpPr>
          <p:cNvPr id="3" name="Subtitle 2">
            <a:extLst>
              <a:ext uri="{FF2B5EF4-FFF2-40B4-BE49-F238E27FC236}">
                <a16:creationId xmlns:a16="http://schemas.microsoft.com/office/drawing/2014/main" id="{43FE6AC7-BE75-FFDB-2E3B-843000D406D6}"/>
              </a:ext>
            </a:extLst>
          </p:cNvPr>
          <p:cNvSpPr>
            <a:spLocks noGrp="1"/>
          </p:cNvSpPr>
          <p:nvPr>
            <p:ph type="subTitle" idx="1"/>
          </p:nvPr>
        </p:nvSpPr>
        <p:spPr>
          <a:xfrm>
            <a:off x="517870" y="4482450"/>
            <a:ext cx="7102130" cy="1397141"/>
          </a:xfrm>
        </p:spPr>
        <p:txBody>
          <a:bodyPr anchor="b">
            <a:normAutofit fontScale="85000" lnSpcReduction="20000"/>
          </a:bodyPr>
          <a:lstStyle/>
          <a:p>
            <a:r>
              <a:rPr lang="en-NZ" dirty="0">
                <a:latin typeface="Aptos" panose="020B0004020202020204" pitchFamily="34" charset="0"/>
              </a:rPr>
              <a:t>Outcomes:</a:t>
            </a:r>
          </a:p>
          <a:p>
            <a:pPr marL="342900" indent="-342900">
              <a:buFontTx/>
              <a:buChar char="-"/>
            </a:pPr>
            <a:r>
              <a:rPr lang="en-NZ" dirty="0">
                <a:latin typeface="Aptos" panose="020B0004020202020204" pitchFamily="34" charset="0"/>
              </a:rPr>
              <a:t>Understand Password Safety and how to implement safe password habits</a:t>
            </a:r>
          </a:p>
          <a:p>
            <a:pPr marL="342900" indent="-342900">
              <a:buFontTx/>
              <a:buChar char="-"/>
            </a:pPr>
            <a:r>
              <a:rPr lang="en-NZ" dirty="0">
                <a:latin typeface="Aptos" panose="020B0004020202020204" pitchFamily="34" charset="0"/>
              </a:rPr>
              <a:t>Recognise Phishing Attempts and know how to respond</a:t>
            </a:r>
          </a:p>
        </p:txBody>
      </p:sp>
      <p:sp>
        <p:nvSpPr>
          <p:cNvPr id="10" name="Rectangle 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10779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0011C4F-7FF0-7357-C559-B7679DC27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810195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0565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par>
                                <p:cTn id="21" presetID="42" presetClass="entr" presetSubtype="0" fill="hold" grpId="1" nodeType="withEffect">
                                  <p:stCondLst>
                                    <p:cond delay="250"/>
                                  </p:stCondLst>
                                  <p:iterate>
                                    <p:tmPct val="10000"/>
                                  </p:iterate>
                                  <p:childTnLst>
                                    <p:set>
                                      <p:cBhvr>
                                        <p:cTn id="22" dur="1" fill="hold">
                                          <p:stCondLst>
                                            <p:cond delay="0"/>
                                          </p:stCondLst>
                                        </p:cTn>
                                        <p:tgtEl>
                                          <p:spTgt spid="3"/>
                                        </p:tgtEl>
                                        <p:attrNameLst>
                                          <p:attrName>style.visibility</p:attrName>
                                        </p:attrNameLst>
                                      </p:cBhvr>
                                      <p:to>
                                        <p:strVal val="visible"/>
                                      </p:to>
                                    </p:set>
                                    <p:animEffect transition="in" filter="fade">
                                      <p:cBhvr>
                                        <p:cTn id="23" dur="250"/>
                                        <p:tgtEl>
                                          <p:spTgt spid="3"/>
                                        </p:tgtEl>
                                      </p:cBhvr>
                                    </p:animEffect>
                                    <p:anim calcmode="lin" valueType="num">
                                      <p:cBhvr>
                                        <p:cTn id="24" dur="250" fill="hold"/>
                                        <p:tgtEl>
                                          <p:spTgt spid="3"/>
                                        </p:tgtEl>
                                        <p:attrNameLst>
                                          <p:attrName>ppt_x</p:attrName>
                                        </p:attrNameLst>
                                      </p:cBhvr>
                                      <p:tavLst>
                                        <p:tav tm="0">
                                          <p:val>
                                            <p:strVal val="#ppt_x"/>
                                          </p:val>
                                        </p:tav>
                                        <p:tav tm="100000">
                                          <p:val>
                                            <p:strVal val="#ppt_x"/>
                                          </p:val>
                                        </p:tav>
                                      </p:tavLst>
                                    </p:anim>
                                    <p:anim calcmode="lin" valueType="num">
                                      <p:cBhvr>
                                        <p:cTn id="2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01E535B-D61B-DC2C-D0A3-8AC36FC9B82E}"/>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a:solidFill>
                  <a:schemeClr val="tx1"/>
                </a:solidFill>
                <a:latin typeface="+mj-lt"/>
                <a:ea typeface="+mj-ea"/>
                <a:cs typeface="+mj-cs"/>
              </a:rPr>
              <a:t>Today's Learning Agenda</a:t>
            </a:r>
          </a:p>
        </p:txBody>
      </p:sp>
      <p:pic>
        <p:nvPicPr>
          <p:cNvPr id="5" name="Content Placeholder 4" descr="Pile of papers in the shape of a padlock, symbolising security">
            <a:extLst>
              <a:ext uri="{FF2B5EF4-FFF2-40B4-BE49-F238E27FC236}">
                <a16:creationId xmlns:a16="http://schemas.microsoft.com/office/drawing/2014/main" id="{50A722B3-442D-4231-AF97-010AAB8D175F}"/>
              </a:ext>
            </a:extLst>
          </p:cNvPr>
          <p:cNvPicPr>
            <a:picLocks noGrp="1" noChangeAspect="1"/>
          </p:cNvPicPr>
          <p:nvPr>
            <p:ph sz="half" idx="1"/>
          </p:nvPr>
        </p:nvPicPr>
        <p:blipFill>
          <a:blip r:embed="rId3"/>
          <a:srcRect l="18229" r="16632"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BCD48AAA-DA74-15EE-2B2B-9F03A24F7A2A}"/>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995160" y="2578608"/>
            <a:ext cx="4672584" cy="3767328"/>
          </a:xfrm>
        </p:spPr>
        <p:txBody>
          <a:bodyPr vert="horz" lIns="91440" tIns="45720" rIns="91440" bIns="45720" rtlCol="0">
            <a:normAutofit/>
          </a:bodyPr>
          <a:lstStyle/>
          <a:p>
            <a:r>
              <a:rPr lang="en-US"/>
              <a:t>Introduction and Icebreaker: Understanding Password Habits</a:t>
            </a:r>
          </a:p>
          <a:p>
            <a:r>
              <a:rPr lang="en-US"/>
              <a:t>Creating and Managing Secure Passwords</a:t>
            </a:r>
          </a:p>
          <a:p>
            <a:r>
              <a:rPr lang="en-US"/>
              <a:t>Identifying Phishing Attempts and Safe Practices</a:t>
            </a:r>
          </a:p>
          <a:p>
            <a:r>
              <a:rPr lang="en-US"/>
              <a:t>Discussion, Reflection, and Take-Home Application</a:t>
            </a:r>
          </a:p>
        </p:txBody>
      </p:sp>
    </p:spTree>
    <p:extLst>
      <p:ext uri="{BB962C8B-B14F-4D97-AF65-F5344CB8AC3E}">
        <p14:creationId xmlns:p14="http://schemas.microsoft.com/office/powerpoint/2010/main" val="156000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AB96481-EC0D-BC60-2A8C-BC73E34EC1B2}"/>
              </a:ext>
            </a:extLst>
          </p:cNvPr>
          <p:cNvSpPr>
            <a:spLocks noGrp="1"/>
          </p:cNvSpPr>
          <p:nvPr>
            <p:ph type="ctrTitle"/>
          </p:nvPr>
        </p:nvSpPr>
        <p:spPr>
          <a:xfrm>
            <a:off x="521208" y="1211766"/>
            <a:ext cx="7237052" cy="4727988"/>
          </a:xfrm>
        </p:spPr>
        <p:txBody>
          <a:bodyPr anchor="b">
            <a:normAutofit/>
          </a:bodyPr>
          <a:lstStyle/>
          <a:p>
            <a:r>
              <a:rPr lang="en-NZ" sz="6800"/>
              <a:t>Introduction and Icebreaker: Understanding Password Habits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229277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7726</TotalTime>
  <Words>1787</Words>
  <Application>Microsoft Office PowerPoint</Application>
  <PresentationFormat>Widescreen</PresentationFormat>
  <Paragraphs>144</Paragraphs>
  <Slides>25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Arial</vt:lpstr>
      <vt:lpstr>Bierstadt</vt:lpstr>
      <vt:lpstr>GestaltVTI</vt:lpstr>
      <vt:lpstr>Cyber Safety and Cyber Security</vt:lpstr>
      <vt:lpstr>Ko Wai Au?</vt:lpstr>
      <vt:lpstr>He aha tēnei?</vt:lpstr>
      <vt:lpstr>What is Cyber Safety? </vt:lpstr>
      <vt:lpstr>What is Cyber Security? </vt:lpstr>
      <vt:lpstr>Why Cyber Safety or Cyber Security?</vt:lpstr>
      <vt:lpstr>Lesson Plan: Password Protection and Phishing Awareness</vt:lpstr>
      <vt:lpstr>Today's Learning Agenda</vt:lpstr>
      <vt:lpstr>Introduction and Icebreaker: Understanding Password Habits</vt:lpstr>
      <vt:lpstr>Activity: https://haveibeenpwned.com/Passwords</vt:lpstr>
      <vt:lpstr>Discussing common password mistakes</vt:lpstr>
      <vt:lpstr>What makes a strong password?</vt:lpstr>
      <vt:lpstr>Demonstration: How quickly weak passwords can be cracked</vt:lpstr>
      <vt:lpstr>Activity: https://www.security.org/how-secure-is-my-password/</vt:lpstr>
      <vt:lpstr>Assignment: Building a strong passphrase using words, numbers, and symbols</vt:lpstr>
      <vt:lpstr>Identifying Phishing Attempts and Safe Practices</vt:lpstr>
      <vt:lpstr>Recognising phishing messages and suspicious links</vt:lpstr>
      <vt:lpstr>Example:</vt:lpstr>
      <vt:lpstr>Example:</vt:lpstr>
      <vt:lpstr>Examples: Fake vs. real emails and texts</vt:lpstr>
      <vt:lpstr>Assignment: Create your own phishing email and send it to a parent/teacher </vt:lpstr>
      <vt:lpstr>Discussion, Reflection, and Take-Home Application</vt:lpstr>
      <vt:lpstr>Questions?</vt:lpstr>
      <vt:lpstr>Homework:</vt:lpstr>
      <vt:lpstr>Extra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Fermanis</dc:creator>
  <cp:lastModifiedBy>William Fermanis</cp:lastModifiedBy>
  <cp:revision>1</cp:revision>
  <dcterms:created xsi:type="dcterms:W3CDTF">2025-07-17T03:47:14Z</dcterms:created>
  <dcterms:modified xsi:type="dcterms:W3CDTF">2025-07-22T12:34:06Z</dcterms:modified>
</cp:coreProperties>
</file>